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8"/>
    <p:sldId id="257" r:id="rId59"/>
    <p:sldId id="258" r:id="rId60"/>
    <p:sldId id="259" r:id="rId61"/>
    <p:sldId id="260" r:id="rId62"/>
    <p:sldId id="261" r:id="rId63"/>
    <p:sldId id="262" r:id="rId64"/>
    <p:sldId id="263" r:id="rId65"/>
    <p:sldId id="264" r:id="rId66"/>
    <p:sldId id="265" r:id="rId67"/>
    <p:sldId id="266" r:id="rId68"/>
    <p:sldId id="267" r:id="rId69"/>
    <p:sldId id="268" r:id="rId70"/>
    <p:sldId id="269" r:id="rId71"/>
    <p:sldId id="270" r:id="rId72"/>
    <p:sldId id="271" r:id="rId73"/>
    <p:sldId id="272" r:id="rId74"/>
    <p:sldId id="273" r:id="rId75"/>
    <p:sldId id="274" r:id="rId76"/>
    <p:sldId id="275" r:id="rId77"/>
    <p:sldId id="276" r:id="rId78"/>
    <p:sldId id="277" r:id="rId79"/>
    <p:sldId id="278" r:id="rId80"/>
    <p:sldId id="279" r:id="rId81"/>
    <p:sldId id="280" r:id="rId82"/>
    <p:sldId id="281" r:id="rId83"/>
    <p:sldId id="282" r:id="rId84"/>
    <p:sldId id="283" r:id="rId85"/>
    <p:sldId id="284" r:id="rId86"/>
    <p:sldId id="285" r:id="rId87"/>
    <p:sldId id="286" r:id="rId88"/>
    <p:sldId id="287" r:id="rId89"/>
    <p:sldId id="288" r:id="rId90"/>
    <p:sldId id="289" r:id="rId91"/>
    <p:sldId id="290" r:id="rId92"/>
    <p:sldId id="291" r:id="rId93"/>
    <p:sldId id="292" r:id="rId94"/>
    <p:sldId id="293" r:id="rId95"/>
    <p:sldId id="294" r:id="rId96"/>
    <p:sldId id="295" r:id="rId97"/>
    <p:sldId id="296" r:id="rId98"/>
    <p:sldId id="297" r:id="rId99"/>
    <p:sldId id="298" r:id="rId100"/>
    <p:sldId id="299" r:id="rId101"/>
    <p:sldId id="300" r:id="rId102"/>
    <p:sldId id="301" r:id="rId103"/>
    <p:sldId id="302" r:id="rId104"/>
    <p:sldId id="303" r:id="rId105"/>
    <p:sldId id="304" r:id="rId106"/>
    <p:sldId id="305" r:id="rId107"/>
  </p:sldIdLst>
  <p:sldSz cx="18288000" cy="10287000"/>
  <p:notesSz cx="6858000" cy="9144000"/>
  <p:embeddedFontLst>
    <p:embeddedFont>
      <p:font typeface="Gochi Hand"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One Little Font" charset="1" panose="00000500000000000000"/>
      <p:regular r:id="rId11"/>
    </p:embeddedFont>
    <p:embeddedFont>
      <p:font typeface="One Little Font Bold" charset="1" panose="00000800000000000000"/>
      <p:regular r:id="rId12"/>
    </p:embeddedFont>
    <p:embeddedFont>
      <p:font typeface="Blacker Sans Pro" charset="1" panose="00000500000000000000"/>
      <p:regular r:id="rId13"/>
    </p:embeddedFont>
    <p:embeddedFont>
      <p:font typeface="Blacker Sans Pro Bold" charset="1" panose="00000700000000000000"/>
      <p:regular r:id="rId14"/>
    </p:embeddedFont>
    <p:embeddedFont>
      <p:font typeface="Blacker Sans Pro Italics" charset="1" panose="00000500000000000000"/>
      <p:regular r:id="rId15"/>
    </p:embeddedFont>
    <p:embeddedFont>
      <p:font typeface="Blacker Sans Pro Bold Italics" charset="1" panose="00000700000000000000"/>
      <p:regular r:id="rId16"/>
    </p:embeddedFont>
    <p:embeddedFont>
      <p:font typeface="Now" charset="1" panose="00000500000000000000"/>
      <p:regular r:id="rId17"/>
    </p:embeddedFont>
    <p:embeddedFont>
      <p:font typeface="Now Bold" charset="1" panose="00000800000000000000"/>
      <p:regular r:id="rId18"/>
    </p:embeddedFont>
    <p:embeddedFont>
      <p:font typeface="Now Thin" charset="1" panose="00000300000000000000"/>
      <p:regular r:id="rId19"/>
    </p:embeddedFont>
    <p:embeddedFont>
      <p:font typeface="Now Light" charset="1" panose="00000400000000000000"/>
      <p:regular r:id="rId20"/>
    </p:embeddedFont>
    <p:embeddedFont>
      <p:font typeface="Now Medium" charset="1" panose="00000600000000000000"/>
      <p:regular r:id="rId21"/>
    </p:embeddedFont>
    <p:embeddedFont>
      <p:font typeface="Now Heavy" charset="1" panose="00000A00000000000000"/>
      <p:regular r:id="rId22"/>
    </p:embeddedFont>
    <p:embeddedFont>
      <p:font typeface="IBM Plex Sans Condensed" charset="1" panose="020B0506050203000203"/>
      <p:regular r:id="rId23"/>
    </p:embeddedFont>
    <p:embeddedFont>
      <p:font typeface="IBM Plex Sans Condensed Bold" charset="1" panose="020B0806050203000203"/>
      <p:regular r:id="rId24"/>
    </p:embeddedFont>
    <p:embeddedFont>
      <p:font typeface="IBM Plex Sans Condensed Italics" charset="1" panose="020B0506050203000203"/>
      <p:regular r:id="rId25"/>
    </p:embeddedFont>
    <p:embeddedFont>
      <p:font typeface="IBM Plex Sans Condensed Bold Italics" charset="1" panose="020B0806050203000203"/>
      <p:regular r:id="rId26"/>
    </p:embeddedFont>
    <p:embeddedFont>
      <p:font typeface="IBM Plex Sans Condensed Thin" charset="1" panose="020B0206050203000203"/>
      <p:regular r:id="rId27"/>
    </p:embeddedFont>
    <p:embeddedFont>
      <p:font typeface="IBM Plex Sans Condensed Thin Italics" charset="1" panose="020B0206050203000203"/>
      <p:regular r:id="rId28"/>
    </p:embeddedFont>
    <p:embeddedFont>
      <p:font typeface="IBM Plex Sans Condensed Medium" charset="1" panose="020B0606050203000203"/>
      <p:regular r:id="rId29"/>
    </p:embeddedFont>
    <p:embeddedFont>
      <p:font typeface="IBM Plex Sans Condensed Medium Italics" charset="1" panose="020B0606050203000203"/>
      <p:regular r:id="rId30"/>
    </p:embeddedFont>
    <p:embeddedFont>
      <p:font typeface="Cocomat Pro" charset="1" panose="00000500000000000000"/>
      <p:regular r:id="rId31"/>
    </p:embeddedFont>
    <p:embeddedFont>
      <p:font typeface="Cocomat Pro Bold" charset="1" panose="00000700000000000000"/>
      <p:regular r:id="rId32"/>
    </p:embeddedFont>
    <p:embeddedFont>
      <p:font typeface="Cocomat Pro Italics" charset="1" panose="00000500000000000000"/>
      <p:regular r:id="rId33"/>
    </p:embeddedFont>
    <p:embeddedFont>
      <p:font typeface="Cocomat Pro Bold Italics" charset="1" panose="00000700000000000000"/>
      <p:regular r:id="rId34"/>
    </p:embeddedFont>
    <p:embeddedFont>
      <p:font typeface="Cocomat Pro Thin" charset="1" panose="00000200000000000000"/>
      <p:regular r:id="rId35"/>
    </p:embeddedFont>
    <p:embeddedFont>
      <p:font typeface="Cocomat Pro Thin Italics" charset="1" panose="00000200000000000000"/>
      <p:regular r:id="rId36"/>
    </p:embeddedFont>
    <p:embeddedFont>
      <p:font typeface="Cocomat Pro Heavy" charset="1" panose="00000A00000000000000"/>
      <p:regular r:id="rId37"/>
    </p:embeddedFont>
    <p:embeddedFont>
      <p:font typeface="Cocomat Pro Heavy Italics" charset="1" panose="00000A00000000000000"/>
      <p:regular r:id="rId38"/>
    </p:embeddedFont>
    <p:embeddedFont>
      <p:font typeface="Montserrat" charset="1" panose="00000500000000000000"/>
      <p:regular r:id="rId39"/>
    </p:embeddedFont>
    <p:embeddedFont>
      <p:font typeface="Montserrat Bold" charset="1" panose="00000800000000000000"/>
      <p:regular r:id="rId40"/>
    </p:embeddedFont>
    <p:embeddedFont>
      <p:font typeface="Montserrat Italics" charset="1" panose="00000500000000000000"/>
      <p:regular r:id="rId41"/>
    </p:embeddedFont>
    <p:embeddedFont>
      <p:font typeface="Montserrat Bold Italics" charset="1" panose="00000800000000000000"/>
      <p:regular r:id="rId42"/>
    </p:embeddedFont>
    <p:embeddedFont>
      <p:font typeface="Montserrat Thin" charset="1" panose="00000300000000000000"/>
      <p:regular r:id="rId43"/>
    </p:embeddedFont>
    <p:embeddedFont>
      <p:font typeface="Montserrat Thin Italics" charset="1" panose="00000300000000000000"/>
      <p:regular r:id="rId44"/>
    </p:embeddedFont>
    <p:embeddedFont>
      <p:font typeface="Montserrat Extra-Light" charset="1" panose="00000300000000000000"/>
      <p:regular r:id="rId45"/>
    </p:embeddedFont>
    <p:embeddedFont>
      <p:font typeface="Montserrat Extra-Light Italics" charset="1" panose="00000300000000000000"/>
      <p:regular r:id="rId46"/>
    </p:embeddedFont>
    <p:embeddedFont>
      <p:font typeface="Montserrat Light" charset="1" panose="00000400000000000000"/>
      <p:regular r:id="rId47"/>
    </p:embeddedFont>
    <p:embeddedFont>
      <p:font typeface="Montserrat Light Italics" charset="1" panose="00000400000000000000"/>
      <p:regular r:id="rId48"/>
    </p:embeddedFont>
    <p:embeddedFont>
      <p:font typeface="Montserrat Medium" charset="1" panose="00000600000000000000"/>
      <p:regular r:id="rId49"/>
    </p:embeddedFont>
    <p:embeddedFont>
      <p:font typeface="Montserrat Medium Italics" charset="1" panose="00000600000000000000"/>
      <p:regular r:id="rId50"/>
    </p:embeddedFont>
    <p:embeddedFont>
      <p:font typeface="Montserrat Semi-Bold" charset="1" panose="00000700000000000000"/>
      <p:regular r:id="rId51"/>
    </p:embeddedFont>
    <p:embeddedFont>
      <p:font typeface="Montserrat Semi-Bold Italics" charset="1" panose="00000700000000000000"/>
      <p:regular r:id="rId52"/>
    </p:embeddedFont>
    <p:embeddedFont>
      <p:font typeface="Montserrat Ultra-Bold" charset="1" panose="00000900000000000000"/>
      <p:regular r:id="rId53"/>
    </p:embeddedFont>
    <p:embeddedFont>
      <p:font typeface="Montserrat Ultra-Bold Italics" charset="1" panose="00000900000000000000"/>
      <p:regular r:id="rId54"/>
    </p:embeddedFont>
    <p:embeddedFont>
      <p:font typeface="Montserrat Heavy" charset="1" panose="00000A00000000000000"/>
      <p:regular r:id="rId55"/>
    </p:embeddedFont>
    <p:embeddedFont>
      <p:font typeface="Montserrat Heavy Italics" charset="1" panose="00000A00000000000000"/>
      <p:regular r:id="rId56"/>
    </p:embeddedFont>
    <p:embeddedFont>
      <p:font typeface="Bryndan Write" charset="1" panose="02000503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43.xml" Type="http://schemas.openxmlformats.org/officeDocument/2006/relationships/slide"/><Relationship Id="rId101" Target="slides/slide44.xml" Type="http://schemas.openxmlformats.org/officeDocument/2006/relationships/slide"/><Relationship Id="rId102" Target="slides/slide45.xml" Type="http://schemas.openxmlformats.org/officeDocument/2006/relationships/slide"/><Relationship Id="rId103" Target="slides/slide46.xml" Type="http://schemas.openxmlformats.org/officeDocument/2006/relationships/slide"/><Relationship Id="rId104" Target="slides/slide47.xml" Type="http://schemas.openxmlformats.org/officeDocument/2006/relationships/slide"/><Relationship Id="rId105" Target="slides/slide48.xml" Type="http://schemas.openxmlformats.org/officeDocument/2006/relationships/slide"/><Relationship Id="rId106" Target="slides/slide49.xml" Type="http://schemas.openxmlformats.org/officeDocument/2006/relationships/slide"/><Relationship Id="rId107" Target="slides/slide50.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slides/slide1.xml" Type="http://schemas.openxmlformats.org/officeDocument/2006/relationships/slide"/><Relationship Id="rId59" Target="slides/slide2.xml" Type="http://schemas.openxmlformats.org/officeDocument/2006/relationships/slide"/><Relationship Id="rId6" Target="fonts/font6.fntdata" Type="http://schemas.openxmlformats.org/officeDocument/2006/relationships/font"/><Relationship Id="rId60" Target="slides/slide3.xml" Type="http://schemas.openxmlformats.org/officeDocument/2006/relationships/slide"/><Relationship Id="rId61" Target="slides/slide4.xml" Type="http://schemas.openxmlformats.org/officeDocument/2006/relationships/slide"/><Relationship Id="rId62" Target="slides/slide5.xml" Type="http://schemas.openxmlformats.org/officeDocument/2006/relationships/slide"/><Relationship Id="rId63" Target="slides/slide6.xml" Type="http://schemas.openxmlformats.org/officeDocument/2006/relationships/slide"/><Relationship Id="rId64" Target="slides/slide7.xml" Type="http://schemas.openxmlformats.org/officeDocument/2006/relationships/slide"/><Relationship Id="rId65" Target="slides/slide8.xml" Type="http://schemas.openxmlformats.org/officeDocument/2006/relationships/slide"/><Relationship Id="rId66" Target="slides/slide9.xml" Type="http://schemas.openxmlformats.org/officeDocument/2006/relationships/slide"/><Relationship Id="rId67" Target="slides/slide10.xml" Type="http://schemas.openxmlformats.org/officeDocument/2006/relationships/slide"/><Relationship Id="rId68" Target="slides/slide11.xml" Type="http://schemas.openxmlformats.org/officeDocument/2006/relationships/slide"/><Relationship Id="rId69" Target="slides/slide12.xml" Type="http://schemas.openxmlformats.org/officeDocument/2006/relationships/slide"/><Relationship Id="rId7" Target="fonts/font7.fntdata" Type="http://schemas.openxmlformats.org/officeDocument/2006/relationships/font"/><Relationship Id="rId70" Target="slides/slide13.xml" Type="http://schemas.openxmlformats.org/officeDocument/2006/relationships/slide"/><Relationship Id="rId71" Target="slides/slide14.xml" Type="http://schemas.openxmlformats.org/officeDocument/2006/relationships/slide"/><Relationship Id="rId72" Target="slides/slide15.xml" Type="http://schemas.openxmlformats.org/officeDocument/2006/relationships/slide"/><Relationship Id="rId73" Target="slides/slide16.xml" Type="http://schemas.openxmlformats.org/officeDocument/2006/relationships/slide"/><Relationship Id="rId74" Target="slides/slide17.xml" Type="http://schemas.openxmlformats.org/officeDocument/2006/relationships/slide"/><Relationship Id="rId75" Target="slides/slide18.xml" Type="http://schemas.openxmlformats.org/officeDocument/2006/relationships/slide"/><Relationship Id="rId76" Target="slides/slide19.xml" Type="http://schemas.openxmlformats.org/officeDocument/2006/relationships/slide"/><Relationship Id="rId77" Target="slides/slide20.xml" Type="http://schemas.openxmlformats.org/officeDocument/2006/relationships/slide"/><Relationship Id="rId78" Target="slides/slide21.xml" Type="http://schemas.openxmlformats.org/officeDocument/2006/relationships/slide"/><Relationship Id="rId79" Target="slides/slide22.xml" Type="http://schemas.openxmlformats.org/officeDocument/2006/relationships/slide"/><Relationship Id="rId8" Target="fonts/font8.fntdata" Type="http://schemas.openxmlformats.org/officeDocument/2006/relationships/font"/><Relationship Id="rId80" Target="slides/slide23.xml" Type="http://schemas.openxmlformats.org/officeDocument/2006/relationships/slide"/><Relationship Id="rId81" Target="slides/slide24.xml" Type="http://schemas.openxmlformats.org/officeDocument/2006/relationships/slide"/><Relationship Id="rId82" Target="slides/slide25.xml" Type="http://schemas.openxmlformats.org/officeDocument/2006/relationships/slide"/><Relationship Id="rId83" Target="slides/slide26.xml" Type="http://schemas.openxmlformats.org/officeDocument/2006/relationships/slide"/><Relationship Id="rId84" Target="slides/slide27.xml" Type="http://schemas.openxmlformats.org/officeDocument/2006/relationships/slide"/><Relationship Id="rId85" Target="slides/slide28.xml" Type="http://schemas.openxmlformats.org/officeDocument/2006/relationships/slide"/><Relationship Id="rId86" Target="slides/slide29.xml" Type="http://schemas.openxmlformats.org/officeDocument/2006/relationships/slide"/><Relationship Id="rId87" Target="slides/slide30.xml" Type="http://schemas.openxmlformats.org/officeDocument/2006/relationships/slide"/><Relationship Id="rId88" Target="slides/slide31.xml" Type="http://schemas.openxmlformats.org/officeDocument/2006/relationships/slide"/><Relationship Id="rId89" Target="slides/slide32.xml" Type="http://schemas.openxmlformats.org/officeDocument/2006/relationships/slide"/><Relationship Id="rId9" Target="fonts/font9.fntdata" Type="http://schemas.openxmlformats.org/officeDocument/2006/relationships/font"/><Relationship Id="rId90" Target="slides/slide33.xml" Type="http://schemas.openxmlformats.org/officeDocument/2006/relationships/slide"/><Relationship Id="rId91" Target="slides/slide34.xml" Type="http://schemas.openxmlformats.org/officeDocument/2006/relationships/slide"/><Relationship Id="rId92" Target="slides/slide35.xml" Type="http://schemas.openxmlformats.org/officeDocument/2006/relationships/slide"/><Relationship Id="rId93" Target="slides/slide36.xml" Type="http://schemas.openxmlformats.org/officeDocument/2006/relationships/slide"/><Relationship Id="rId94" Target="slides/slide37.xml" Type="http://schemas.openxmlformats.org/officeDocument/2006/relationships/slide"/><Relationship Id="rId95" Target="slides/slide38.xml" Type="http://schemas.openxmlformats.org/officeDocument/2006/relationships/slide"/><Relationship Id="rId96" Target="slides/slide39.xml" Type="http://schemas.openxmlformats.org/officeDocument/2006/relationships/slide"/><Relationship Id="rId97" Target="slides/slide40.xml" Type="http://schemas.openxmlformats.org/officeDocument/2006/relationships/slide"/><Relationship Id="rId98" Target="slides/slide41.xml" Type="http://schemas.openxmlformats.org/officeDocument/2006/relationships/slide"/><Relationship Id="rId99" Target="slides/slide42.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62.png" Type="http://schemas.openxmlformats.org/officeDocument/2006/relationships/image"/><Relationship Id="rId15" Target="../media/image6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16" Target="../media/image64.pn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14" Target="../media/image62.png" Type="http://schemas.openxmlformats.org/officeDocument/2006/relationships/image"/><Relationship Id="rId15" Target="../media/image6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 Id="rId9" Target="../media/image7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2" Target="../media/image81.jpe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 Id="rId9" Target="../media/image8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9.svg" Type="http://schemas.openxmlformats.org/officeDocument/2006/relationships/image"/><Relationship Id="rId2" Target="../media/image81.jpe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 Id="rId9" Target="../media/image8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svg" Type="http://schemas.openxmlformats.org/officeDocument/2006/relationships/image"/><Relationship Id="rId2" Target="../media/image81.jpe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svg" Type="http://schemas.openxmlformats.org/officeDocument/2006/relationships/image"/><Relationship Id="rId2" Target="../media/image81.jpe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svg" Type="http://schemas.openxmlformats.org/officeDocument/2006/relationships/image"/><Relationship Id="rId2" Target="../media/image81.jpe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svg" Type="http://schemas.openxmlformats.org/officeDocument/2006/relationships/image"/><Relationship Id="rId2" Target="../media/image81.jpe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jpe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svg" Type="http://schemas.openxmlformats.org/officeDocument/2006/relationships/image"/><Relationship Id="rId2" Target="../media/image81.jpe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5.png" Type="http://schemas.openxmlformats.org/officeDocument/2006/relationships/image"/><Relationship Id="rId11" Target="../media/image96.svg" Type="http://schemas.openxmlformats.org/officeDocument/2006/relationships/image"/><Relationship Id="rId2" Target="../media/image81.jpeg" Type="http://schemas.openxmlformats.org/officeDocument/2006/relationships/image"/><Relationship Id="rId3" Target="../media/image90.pn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84.png" Type="http://schemas.openxmlformats.org/officeDocument/2006/relationships/image"/><Relationship Id="rId7" Target="../media/image85.svg" Type="http://schemas.openxmlformats.org/officeDocument/2006/relationships/image"/><Relationship Id="rId8" Target="../media/image93.png" Type="http://schemas.openxmlformats.org/officeDocument/2006/relationships/image"/><Relationship Id="rId9" Target="../media/image94.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svg" Type="http://schemas.openxmlformats.org/officeDocument/2006/relationships/image"/><Relationship Id="rId6" Target="../media/image100.png" Type="http://schemas.openxmlformats.org/officeDocument/2006/relationships/image"/><Relationship Id="rId7" Target="../media/image101.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97.png" Type="http://schemas.openxmlformats.org/officeDocument/2006/relationships/image"/><Relationship Id="rId4" Target="../media/image98.png" Type="http://schemas.openxmlformats.org/officeDocument/2006/relationships/image"/><Relationship Id="rId5" Target="../media/image99.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1.jpe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88.png" Type="http://schemas.openxmlformats.org/officeDocument/2006/relationships/image"/><Relationship Id="rId4" Target="../media/image89.svg" Type="http://schemas.openxmlformats.org/officeDocument/2006/relationships/image"/><Relationship Id="rId5" Target="../media/image84.png" Type="http://schemas.openxmlformats.org/officeDocument/2006/relationships/image"/><Relationship Id="rId6" Target="../media/image85.svg" Type="http://schemas.openxmlformats.org/officeDocument/2006/relationships/image"/><Relationship Id="rId7" Target="../media/image86.png" Type="http://schemas.openxmlformats.org/officeDocument/2006/relationships/image"/><Relationship Id="rId8" Target="../media/image87.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2.jpe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11" Target="../media/image39.png" Type="http://schemas.openxmlformats.org/officeDocument/2006/relationships/image"/><Relationship Id="rId12" Target="../media/image40.sv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6.svg" Type="http://schemas.openxmlformats.org/officeDocument/2006/relationships/image"/><Relationship Id="rId11" Target="../media/image107.png" Type="http://schemas.openxmlformats.org/officeDocument/2006/relationships/image"/><Relationship Id="rId12" Target="../media/image108.svg" Type="http://schemas.openxmlformats.org/officeDocument/2006/relationships/image"/><Relationship Id="rId13" Target="../media/image10.png" Type="http://schemas.openxmlformats.org/officeDocument/2006/relationships/image"/><Relationship Id="rId14" Target="../media/image11.svg" Type="http://schemas.openxmlformats.org/officeDocument/2006/relationships/image"/><Relationship Id="rId15" Target="../media/image12.png" Type="http://schemas.openxmlformats.org/officeDocument/2006/relationships/image"/><Relationship Id="rId16"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3.png" Type="http://schemas.openxmlformats.org/officeDocument/2006/relationships/image"/><Relationship Id="rId8" Target="../media/image104.svg" Type="http://schemas.openxmlformats.org/officeDocument/2006/relationships/image"/><Relationship Id="rId9" Target="../media/image10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svg" Type="http://schemas.openxmlformats.org/officeDocument/2006/relationships/image"/><Relationship Id="rId12" Target="../media/image50.png" Type="http://schemas.openxmlformats.org/officeDocument/2006/relationships/image"/><Relationship Id="rId13" Target="../media/image51.svg" Type="http://schemas.openxmlformats.org/officeDocument/2006/relationships/image"/><Relationship Id="rId14" Target="../media/image52.png" Type="http://schemas.openxmlformats.org/officeDocument/2006/relationships/image"/><Relationship Id="rId15" Target="../media/image53.svg" Type="http://schemas.openxmlformats.org/officeDocument/2006/relationships/image"/><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584444" y="8015002"/>
            <a:ext cx="3137621" cy="3004395"/>
          </a:xfrm>
          <a:custGeom>
            <a:avLst/>
            <a:gdLst/>
            <a:ahLst/>
            <a:cxnLst/>
            <a:rect r="r" b="b" t="t" l="l"/>
            <a:pathLst>
              <a:path h="3004395" w="3137621">
                <a:moveTo>
                  <a:pt x="0" y="0"/>
                </a:moveTo>
                <a:lnTo>
                  <a:pt x="3137620" y="0"/>
                </a:lnTo>
                <a:lnTo>
                  <a:pt x="3137620" y="3004394"/>
                </a:lnTo>
                <a:lnTo>
                  <a:pt x="0" y="3004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231" y="-813902"/>
            <a:ext cx="2488016" cy="3330588"/>
          </a:xfrm>
          <a:custGeom>
            <a:avLst/>
            <a:gdLst/>
            <a:ahLst/>
            <a:cxnLst/>
            <a:rect r="r" b="b" t="t" l="l"/>
            <a:pathLst>
              <a:path h="3330588" w="2488016">
                <a:moveTo>
                  <a:pt x="0" y="0"/>
                </a:moveTo>
                <a:lnTo>
                  <a:pt x="2488016" y="0"/>
                </a:lnTo>
                <a:lnTo>
                  <a:pt x="2488016" y="3330588"/>
                </a:lnTo>
                <a:lnTo>
                  <a:pt x="0" y="3330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a:grpSpLocks noChangeAspect="true"/>
          </p:cNvGrpSpPr>
          <p:nvPr/>
        </p:nvGrpSpPr>
        <p:grpSpPr>
          <a:xfrm rot="0">
            <a:off x="2941330" y="3690147"/>
            <a:ext cx="316525" cy="199892"/>
            <a:chOff x="0" y="0"/>
            <a:chExt cx="316522" cy="199885"/>
          </a:xfrm>
        </p:grpSpPr>
        <p:sp>
          <p:nvSpPr>
            <p:cNvPr name="Freeform 6" id="6"/>
            <p:cNvSpPr/>
            <p:nvPr/>
          </p:nvSpPr>
          <p:spPr>
            <a:xfrm flipH="false" flipV="false" rot="0">
              <a:off x="-14097" y="0"/>
              <a:ext cx="341376" cy="199898"/>
            </a:xfrm>
            <a:custGeom>
              <a:avLst/>
              <a:gdLst/>
              <a:ahLst/>
              <a:cxnLst/>
              <a:rect r="r" b="b" t="t" l="l"/>
              <a:pathLst>
                <a:path h="199898" w="341376">
                  <a:moveTo>
                    <a:pt x="261747" y="0"/>
                  </a:moveTo>
                  <a:cubicBezTo>
                    <a:pt x="175260" y="0"/>
                    <a:pt x="41402" y="71374"/>
                    <a:pt x="17653" y="105791"/>
                  </a:cubicBezTo>
                  <a:cubicBezTo>
                    <a:pt x="0" y="131572"/>
                    <a:pt x="52705" y="193929"/>
                    <a:pt x="77343" y="199263"/>
                  </a:cubicBezTo>
                  <a:cubicBezTo>
                    <a:pt x="79248" y="199644"/>
                    <a:pt x="81280" y="199898"/>
                    <a:pt x="83566" y="199898"/>
                  </a:cubicBezTo>
                  <a:cubicBezTo>
                    <a:pt x="110871" y="199898"/>
                    <a:pt x="163830" y="172085"/>
                    <a:pt x="184023" y="160782"/>
                  </a:cubicBezTo>
                  <a:cubicBezTo>
                    <a:pt x="244983" y="127254"/>
                    <a:pt x="341376" y="57404"/>
                    <a:pt x="329565" y="33020"/>
                  </a:cubicBezTo>
                  <a:cubicBezTo>
                    <a:pt x="318135" y="9271"/>
                    <a:pt x="293116" y="0"/>
                    <a:pt x="261747" y="0"/>
                  </a:cubicBezTo>
                  <a:close/>
                </a:path>
              </a:pathLst>
            </a:custGeom>
            <a:solidFill>
              <a:srgbClr val="FFFFFF"/>
            </a:solidFill>
          </p:spPr>
        </p:sp>
      </p:grpSp>
      <p:grpSp>
        <p:nvGrpSpPr>
          <p:cNvPr name="Group 7" id="7"/>
          <p:cNvGrpSpPr>
            <a:grpSpLocks noChangeAspect="true"/>
          </p:cNvGrpSpPr>
          <p:nvPr/>
        </p:nvGrpSpPr>
        <p:grpSpPr>
          <a:xfrm rot="0">
            <a:off x="2942949" y="3202181"/>
            <a:ext cx="299028" cy="136112"/>
            <a:chOff x="0" y="0"/>
            <a:chExt cx="299022" cy="136106"/>
          </a:xfrm>
        </p:grpSpPr>
        <p:sp>
          <p:nvSpPr>
            <p:cNvPr name="Freeform 8" id="8"/>
            <p:cNvSpPr/>
            <p:nvPr/>
          </p:nvSpPr>
          <p:spPr>
            <a:xfrm flipH="false" flipV="false" rot="0">
              <a:off x="-2159" y="-127"/>
              <a:ext cx="302133" cy="137287"/>
            </a:xfrm>
            <a:custGeom>
              <a:avLst/>
              <a:gdLst/>
              <a:ahLst/>
              <a:cxnLst/>
              <a:rect r="r" b="b" t="t" l="l"/>
              <a:pathLst>
                <a:path h="137287" w="302133">
                  <a:moveTo>
                    <a:pt x="301117" y="62484"/>
                  </a:moveTo>
                  <a:cubicBezTo>
                    <a:pt x="302133" y="91948"/>
                    <a:pt x="257556" y="97282"/>
                    <a:pt x="230251" y="103759"/>
                  </a:cubicBezTo>
                  <a:cubicBezTo>
                    <a:pt x="171704" y="117602"/>
                    <a:pt x="112141" y="128270"/>
                    <a:pt x="51943" y="135509"/>
                  </a:cubicBezTo>
                  <a:cubicBezTo>
                    <a:pt x="37084" y="137287"/>
                    <a:pt x="18669" y="137287"/>
                    <a:pt x="9017" y="122809"/>
                  </a:cubicBezTo>
                  <a:cubicBezTo>
                    <a:pt x="3556" y="114554"/>
                    <a:pt x="2667" y="104267"/>
                    <a:pt x="2413" y="94615"/>
                  </a:cubicBezTo>
                  <a:cubicBezTo>
                    <a:pt x="0" y="22479"/>
                    <a:pt x="13335" y="508"/>
                    <a:pt x="80391" y="127"/>
                  </a:cubicBezTo>
                  <a:cubicBezTo>
                    <a:pt x="139446" y="0"/>
                    <a:pt x="299339" y="3175"/>
                    <a:pt x="301117" y="62484"/>
                  </a:cubicBezTo>
                  <a:close/>
                </a:path>
              </a:pathLst>
            </a:custGeom>
            <a:solidFill>
              <a:srgbClr val="FFFFFF"/>
            </a:solidFill>
          </p:spPr>
        </p:sp>
      </p:grpSp>
      <p:sp>
        <p:nvSpPr>
          <p:cNvPr name="Freeform 9" id="9"/>
          <p:cNvSpPr/>
          <p:nvPr/>
        </p:nvSpPr>
        <p:spPr>
          <a:xfrm flipH="false" flipV="false" rot="0">
            <a:off x="7278805" y="8158791"/>
            <a:ext cx="3729123" cy="1750762"/>
          </a:xfrm>
          <a:custGeom>
            <a:avLst/>
            <a:gdLst/>
            <a:ahLst/>
            <a:cxnLst/>
            <a:rect r="r" b="b" t="t" l="l"/>
            <a:pathLst>
              <a:path h="1750762" w="3729123">
                <a:moveTo>
                  <a:pt x="0" y="0"/>
                </a:moveTo>
                <a:lnTo>
                  <a:pt x="3729123" y="0"/>
                </a:lnTo>
                <a:lnTo>
                  <a:pt x="3729123" y="1750762"/>
                </a:lnTo>
                <a:lnTo>
                  <a:pt x="0" y="17507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211506" y="1524257"/>
            <a:ext cx="10330482" cy="6104811"/>
          </a:xfrm>
          <a:custGeom>
            <a:avLst/>
            <a:gdLst/>
            <a:ahLst/>
            <a:cxnLst/>
            <a:rect r="r" b="b" t="t" l="l"/>
            <a:pathLst>
              <a:path h="6104811" w="10330482">
                <a:moveTo>
                  <a:pt x="0" y="0"/>
                </a:moveTo>
                <a:lnTo>
                  <a:pt x="10330482" y="0"/>
                </a:lnTo>
                <a:lnTo>
                  <a:pt x="10330482" y="6104811"/>
                </a:lnTo>
                <a:lnTo>
                  <a:pt x="0" y="61048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1" id="11"/>
          <p:cNvGrpSpPr>
            <a:grpSpLocks noChangeAspect="true"/>
          </p:cNvGrpSpPr>
          <p:nvPr/>
        </p:nvGrpSpPr>
        <p:grpSpPr>
          <a:xfrm rot="0">
            <a:off x="13838320" y="5850388"/>
            <a:ext cx="1877273" cy="2202237"/>
            <a:chOff x="0" y="0"/>
            <a:chExt cx="1877276" cy="2202244"/>
          </a:xfrm>
        </p:grpSpPr>
        <p:sp>
          <p:nvSpPr>
            <p:cNvPr name="Freeform 12" id="12"/>
            <p:cNvSpPr/>
            <p:nvPr/>
          </p:nvSpPr>
          <p:spPr>
            <a:xfrm flipH="false" flipV="false" rot="0">
              <a:off x="387096" y="63500"/>
              <a:ext cx="1450340" cy="1327658"/>
            </a:xfrm>
            <a:custGeom>
              <a:avLst/>
              <a:gdLst/>
              <a:ahLst/>
              <a:cxnLst/>
              <a:rect r="r" b="b" t="t" l="l"/>
              <a:pathLst>
                <a:path h="1327658" w="1450340">
                  <a:moveTo>
                    <a:pt x="623189" y="31115"/>
                  </a:moveTo>
                  <a:lnTo>
                    <a:pt x="728853" y="32131"/>
                  </a:lnTo>
                  <a:cubicBezTo>
                    <a:pt x="797560" y="37719"/>
                    <a:pt x="867791" y="52832"/>
                    <a:pt x="938784" y="77216"/>
                  </a:cubicBezTo>
                  <a:cubicBezTo>
                    <a:pt x="1056640" y="117729"/>
                    <a:pt x="1217041" y="197104"/>
                    <a:pt x="1313180" y="345948"/>
                  </a:cubicBezTo>
                  <a:cubicBezTo>
                    <a:pt x="1396619" y="475361"/>
                    <a:pt x="1419479" y="645541"/>
                    <a:pt x="1374267" y="801370"/>
                  </a:cubicBezTo>
                  <a:cubicBezTo>
                    <a:pt x="1326769" y="965200"/>
                    <a:pt x="1219327" y="1117473"/>
                    <a:pt x="1093597" y="1198880"/>
                  </a:cubicBezTo>
                  <a:cubicBezTo>
                    <a:pt x="991616" y="1264793"/>
                    <a:pt x="868426" y="1298194"/>
                    <a:pt x="740410" y="1298194"/>
                  </a:cubicBezTo>
                  <a:cubicBezTo>
                    <a:pt x="634619" y="1298194"/>
                    <a:pt x="525526" y="1275461"/>
                    <a:pt x="422402" y="1229487"/>
                  </a:cubicBezTo>
                  <a:lnTo>
                    <a:pt x="357632" y="1195832"/>
                  </a:lnTo>
                  <a:lnTo>
                    <a:pt x="356870" y="1195451"/>
                  </a:lnTo>
                  <a:cubicBezTo>
                    <a:pt x="293370" y="1162558"/>
                    <a:pt x="214630" y="1080643"/>
                    <a:pt x="213995" y="1079881"/>
                  </a:cubicBezTo>
                  <a:cubicBezTo>
                    <a:pt x="109855" y="969010"/>
                    <a:pt x="47879" y="829310"/>
                    <a:pt x="39370" y="686689"/>
                  </a:cubicBezTo>
                  <a:cubicBezTo>
                    <a:pt x="19812" y="358267"/>
                    <a:pt x="292735" y="51943"/>
                    <a:pt x="623189" y="31115"/>
                  </a:cubicBezTo>
                  <a:close/>
                  <a:moveTo>
                    <a:pt x="668401" y="0"/>
                  </a:moveTo>
                  <a:cubicBezTo>
                    <a:pt x="652653" y="0"/>
                    <a:pt x="636905" y="508"/>
                    <a:pt x="621284" y="1524"/>
                  </a:cubicBezTo>
                  <a:cubicBezTo>
                    <a:pt x="457581" y="11938"/>
                    <a:pt x="296545" y="92964"/>
                    <a:pt x="179324" y="224028"/>
                  </a:cubicBezTo>
                  <a:cubicBezTo>
                    <a:pt x="61849" y="355473"/>
                    <a:pt x="0" y="524764"/>
                    <a:pt x="9652" y="688340"/>
                  </a:cubicBezTo>
                  <a:cubicBezTo>
                    <a:pt x="18542" y="837946"/>
                    <a:pt x="83312" y="984123"/>
                    <a:pt x="192024" y="1100201"/>
                  </a:cubicBezTo>
                  <a:cubicBezTo>
                    <a:pt x="195453" y="1103757"/>
                    <a:pt x="274701" y="1186053"/>
                    <a:pt x="342392" y="1221486"/>
                  </a:cubicBezTo>
                  <a:lnTo>
                    <a:pt x="409956" y="1256538"/>
                  </a:lnTo>
                  <a:cubicBezTo>
                    <a:pt x="496443" y="1295019"/>
                    <a:pt x="586867" y="1317879"/>
                    <a:pt x="676656" y="1325118"/>
                  </a:cubicBezTo>
                  <a:cubicBezTo>
                    <a:pt x="697738" y="1326896"/>
                    <a:pt x="718947" y="1327658"/>
                    <a:pt x="739902" y="1327658"/>
                  </a:cubicBezTo>
                  <a:cubicBezTo>
                    <a:pt x="873760" y="1327658"/>
                    <a:pt x="1002792" y="1292733"/>
                    <a:pt x="1109599" y="1223645"/>
                  </a:cubicBezTo>
                  <a:cubicBezTo>
                    <a:pt x="1241044" y="1138682"/>
                    <a:pt x="1353312" y="980059"/>
                    <a:pt x="1402715" y="809498"/>
                  </a:cubicBezTo>
                  <a:cubicBezTo>
                    <a:pt x="1450340" y="645541"/>
                    <a:pt x="1426083" y="466217"/>
                    <a:pt x="1338072" y="329819"/>
                  </a:cubicBezTo>
                  <a:cubicBezTo>
                    <a:pt x="1237488" y="173990"/>
                    <a:pt x="1070737" y="91186"/>
                    <a:pt x="948563" y="49276"/>
                  </a:cubicBezTo>
                  <a:cubicBezTo>
                    <a:pt x="853440" y="16510"/>
                    <a:pt x="759460" y="0"/>
                    <a:pt x="668401" y="0"/>
                  </a:cubicBezTo>
                  <a:close/>
                </a:path>
              </a:pathLst>
            </a:custGeom>
            <a:solidFill>
              <a:srgbClr val="FFFFFF"/>
            </a:solidFill>
          </p:spPr>
        </p:sp>
        <p:sp>
          <p:nvSpPr>
            <p:cNvPr name="Freeform 13" id="13"/>
            <p:cNvSpPr/>
            <p:nvPr/>
          </p:nvSpPr>
          <p:spPr>
            <a:xfrm flipH="false" flipV="false" rot="0">
              <a:off x="522859" y="185039"/>
              <a:ext cx="1175385" cy="1088898"/>
            </a:xfrm>
            <a:custGeom>
              <a:avLst/>
              <a:gdLst/>
              <a:ahLst/>
              <a:cxnLst/>
              <a:rect r="r" b="b" t="t" l="l"/>
              <a:pathLst>
                <a:path h="1088898" w="1175385">
                  <a:moveTo>
                    <a:pt x="548386" y="1078611"/>
                  </a:moveTo>
                  <a:cubicBezTo>
                    <a:pt x="475869" y="1072642"/>
                    <a:pt x="402463" y="1054227"/>
                    <a:pt x="332486" y="1022985"/>
                  </a:cubicBezTo>
                  <a:cubicBezTo>
                    <a:pt x="149860" y="941578"/>
                    <a:pt x="19431" y="756539"/>
                    <a:pt x="7874" y="562356"/>
                  </a:cubicBezTo>
                  <a:cubicBezTo>
                    <a:pt x="0" y="429768"/>
                    <a:pt x="50165" y="292481"/>
                    <a:pt x="145542" y="185801"/>
                  </a:cubicBezTo>
                  <a:cubicBezTo>
                    <a:pt x="240538" y="79502"/>
                    <a:pt x="371094" y="13716"/>
                    <a:pt x="503809" y="5334"/>
                  </a:cubicBezTo>
                  <a:cubicBezTo>
                    <a:pt x="589280" y="0"/>
                    <a:pt x="678434" y="12954"/>
                    <a:pt x="768731" y="43942"/>
                  </a:cubicBezTo>
                  <a:cubicBezTo>
                    <a:pt x="867664" y="77978"/>
                    <a:pt x="1002792" y="145161"/>
                    <a:pt x="1084326" y="271399"/>
                  </a:cubicBezTo>
                  <a:cubicBezTo>
                    <a:pt x="1155700" y="382143"/>
                    <a:pt x="1175385" y="527685"/>
                    <a:pt x="1136904" y="660654"/>
                  </a:cubicBezTo>
                  <a:cubicBezTo>
                    <a:pt x="1096899" y="798703"/>
                    <a:pt x="1005840" y="927354"/>
                    <a:pt x="899287" y="996315"/>
                  </a:cubicBezTo>
                  <a:cubicBezTo>
                    <a:pt x="799084" y="1061212"/>
                    <a:pt x="674878" y="1088898"/>
                    <a:pt x="548259" y="1078484"/>
                  </a:cubicBezTo>
                  <a:close/>
                  <a:moveTo>
                    <a:pt x="590296" y="35941"/>
                  </a:moveTo>
                  <a:lnTo>
                    <a:pt x="505587" y="35052"/>
                  </a:lnTo>
                  <a:cubicBezTo>
                    <a:pt x="240538" y="51689"/>
                    <a:pt x="21844" y="297434"/>
                    <a:pt x="37338" y="560578"/>
                  </a:cubicBezTo>
                  <a:cubicBezTo>
                    <a:pt x="48260" y="743966"/>
                    <a:pt x="171704" y="918972"/>
                    <a:pt x="344551" y="996061"/>
                  </a:cubicBezTo>
                  <a:cubicBezTo>
                    <a:pt x="527431" y="1077595"/>
                    <a:pt x="733933" y="1068324"/>
                    <a:pt x="883158" y="971550"/>
                  </a:cubicBezTo>
                  <a:cubicBezTo>
                    <a:pt x="983996" y="906399"/>
                    <a:pt x="1070229" y="784098"/>
                    <a:pt x="1108456" y="652526"/>
                  </a:cubicBezTo>
                  <a:cubicBezTo>
                    <a:pt x="1144651" y="527685"/>
                    <a:pt x="1126363" y="391160"/>
                    <a:pt x="1059434" y="287655"/>
                  </a:cubicBezTo>
                  <a:cubicBezTo>
                    <a:pt x="982472" y="168402"/>
                    <a:pt x="853567" y="104648"/>
                    <a:pt x="759079" y="72136"/>
                  </a:cubicBezTo>
                  <a:cubicBezTo>
                    <a:pt x="702056" y="52451"/>
                    <a:pt x="645541" y="40386"/>
                    <a:pt x="590423" y="35814"/>
                  </a:cubicBezTo>
                  <a:close/>
                </a:path>
              </a:pathLst>
            </a:custGeom>
            <a:solidFill>
              <a:srgbClr val="FFFFFF"/>
            </a:solidFill>
          </p:spPr>
        </p:sp>
        <p:sp>
          <p:nvSpPr>
            <p:cNvPr name="Freeform 14" id="14"/>
            <p:cNvSpPr/>
            <p:nvPr/>
          </p:nvSpPr>
          <p:spPr>
            <a:xfrm flipH="false" flipV="false" rot="0">
              <a:off x="65405" y="1204087"/>
              <a:ext cx="783209" cy="934593"/>
            </a:xfrm>
            <a:custGeom>
              <a:avLst/>
              <a:gdLst/>
              <a:ahLst/>
              <a:cxnLst/>
              <a:rect r="r" b="b" t="t" l="l"/>
              <a:pathLst>
                <a:path h="934593" w="783209">
                  <a:moveTo>
                    <a:pt x="600837" y="0"/>
                  </a:moveTo>
                  <a:lnTo>
                    <a:pt x="586105" y="6731"/>
                  </a:lnTo>
                  <a:cubicBezTo>
                    <a:pt x="407543" y="210820"/>
                    <a:pt x="218821" y="429895"/>
                    <a:pt x="47244" y="663702"/>
                  </a:cubicBezTo>
                  <a:lnTo>
                    <a:pt x="20701" y="703580"/>
                  </a:lnTo>
                  <a:cubicBezTo>
                    <a:pt x="9779" y="722757"/>
                    <a:pt x="2921" y="740156"/>
                    <a:pt x="0" y="756666"/>
                  </a:cubicBezTo>
                  <a:lnTo>
                    <a:pt x="381" y="797306"/>
                  </a:lnTo>
                  <a:cubicBezTo>
                    <a:pt x="9906" y="842137"/>
                    <a:pt x="48641" y="871474"/>
                    <a:pt x="85217" y="894207"/>
                  </a:cubicBezTo>
                  <a:cubicBezTo>
                    <a:pt x="124206" y="918337"/>
                    <a:pt x="158496" y="931672"/>
                    <a:pt x="188722" y="934212"/>
                  </a:cubicBezTo>
                  <a:lnTo>
                    <a:pt x="188722" y="934212"/>
                  </a:lnTo>
                  <a:lnTo>
                    <a:pt x="189357" y="934212"/>
                  </a:lnTo>
                  <a:cubicBezTo>
                    <a:pt x="192786" y="934466"/>
                    <a:pt x="196088" y="934593"/>
                    <a:pt x="199263" y="934593"/>
                  </a:cubicBezTo>
                  <a:cubicBezTo>
                    <a:pt x="216281" y="934593"/>
                    <a:pt x="232029" y="930910"/>
                    <a:pt x="246380" y="923671"/>
                  </a:cubicBezTo>
                  <a:cubicBezTo>
                    <a:pt x="277495" y="908177"/>
                    <a:pt x="296799" y="877824"/>
                    <a:pt x="312293" y="853567"/>
                  </a:cubicBezTo>
                  <a:cubicBezTo>
                    <a:pt x="346583" y="799719"/>
                    <a:pt x="380873" y="745871"/>
                    <a:pt x="415163" y="692023"/>
                  </a:cubicBezTo>
                  <a:lnTo>
                    <a:pt x="771271" y="132842"/>
                  </a:lnTo>
                  <a:lnTo>
                    <a:pt x="778383" y="123190"/>
                  </a:lnTo>
                  <a:cubicBezTo>
                    <a:pt x="783209" y="116586"/>
                    <a:pt x="781939" y="107442"/>
                    <a:pt x="768858" y="97663"/>
                  </a:cubicBezTo>
                  <a:lnTo>
                    <a:pt x="754761" y="105537"/>
                  </a:lnTo>
                  <a:cubicBezTo>
                    <a:pt x="750062" y="111760"/>
                    <a:pt x="746760" y="116332"/>
                    <a:pt x="744220" y="120396"/>
                  </a:cubicBezTo>
                  <a:lnTo>
                    <a:pt x="287274" y="837692"/>
                  </a:lnTo>
                  <a:cubicBezTo>
                    <a:pt x="273050" y="860044"/>
                    <a:pt x="256921" y="885317"/>
                    <a:pt x="233172" y="897255"/>
                  </a:cubicBezTo>
                  <a:cubicBezTo>
                    <a:pt x="222885" y="902335"/>
                    <a:pt x="211455" y="905002"/>
                    <a:pt x="198882" y="905002"/>
                  </a:cubicBezTo>
                  <a:cubicBezTo>
                    <a:pt x="171831" y="905002"/>
                    <a:pt x="139319" y="893064"/>
                    <a:pt x="100584" y="869061"/>
                  </a:cubicBezTo>
                  <a:cubicBezTo>
                    <a:pt x="69342" y="849630"/>
                    <a:pt x="36449" y="825119"/>
                    <a:pt x="29083" y="791083"/>
                  </a:cubicBezTo>
                  <a:lnTo>
                    <a:pt x="28956" y="761873"/>
                  </a:lnTo>
                  <a:cubicBezTo>
                    <a:pt x="31369" y="748665"/>
                    <a:pt x="37084" y="734441"/>
                    <a:pt x="46228" y="718312"/>
                  </a:cubicBezTo>
                  <a:lnTo>
                    <a:pt x="70993" y="681101"/>
                  </a:lnTo>
                  <a:cubicBezTo>
                    <a:pt x="241808" y="448183"/>
                    <a:pt x="430149" y="229870"/>
                    <a:pt x="608330" y="26162"/>
                  </a:cubicBezTo>
                  <a:cubicBezTo>
                    <a:pt x="613791" y="20066"/>
                    <a:pt x="613156" y="10668"/>
                    <a:pt x="600837" y="0"/>
                  </a:cubicBezTo>
                  <a:close/>
                </a:path>
              </a:pathLst>
            </a:custGeom>
            <a:solidFill>
              <a:srgbClr val="FFFFFF"/>
            </a:solidFill>
          </p:spPr>
        </p:sp>
        <p:sp>
          <p:nvSpPr>
            <p:cNvPr name="Freeform 15" id="15"/>
            <p:cNvSpPr/>
            <p:nvPr/>
          </p:nvSpPr>
          <p:spPr>
            <a:xfrm flipH="false" flipV="false" rot="0">
              <a:off x="156591" y="1802257"/>
              <a:ext cx="144145" cy="97409"/>
            </a:xfrm>
            <a:custGeom>
              <a:avLst/>
              <a:gdLst/>
              <a:ahLst/>
              <a:cxnLst/>
              <a:rect r="r" b="b" t="t" l="l"/>
              <a:pathLst>
                <a:path h="97409" w="144145">
                  <a:moveTo>
                    <a:pt x="125984" y="96901"/>
                  </a:moveTo>
                  <a:lnTo>
                    <a:pt x="121666" y="96139"/>
                  </a:lnTo>
                  <a:lnTo>
                    <a:pt x="9398" y="29591"/>
                  </a:lnTo>
                  <a:cubicBezTo>
                    <a:pt x="2286" y="25400"/>
                    <a:pt x="0" y="16383"/>
                    <a:pt x="4191" y="9271"/>
                  </a:cubicBezTo>
                  <a:lnTo>
                    <a:pt x="17526" y="0"/>
                  </a:lnTo>
                  <a:lnTo>
                    <a:pt x="134747" y="69469"/>
                  </a:lnTo>
                  <a:cubicBezTo>
                    <a:pt x="141859" y="73660"/>
                    <a:pt x="144145" y="82677"/>
                    <a:pt x="139954" y="89789"/>
                  </a:cubicBezTo>
                  <a:lnTo>
                    <a:pt x="131572" y="97409"/>
                  </a:lnTo>
                  <a:close/>
                </a:path>
              </a:pathLst>
            </a:custGeom>
            <a:solidFill>
              <a:srgbClr val="FFFFFF"/>
            </a:solidFill>
          </p:spPr>
        </p:sp>
        <p:sp>
          <p:nvSpPr>
            <p:cNvPr name="Freeform 16" id="16"/>
            <p:cNvSpPr/>
            <p:nvPr/>
          </p:nvSpPr>
          <p:spPr>
            <a:xfrm flipH="false" flipV="false" rot="0">
              <a:off x="118110" y="1849628"/>
              <a:ext cx="209423" cy="125476"/>
            </a:xfrm>
            <a:custGeom>
              <a:avLst/>
              <a:gdLst/>
              <a:ahLst/>
              <a:cxnLst/>
              <a:rect r="r" b="b" t="t" l="l"/>
              <a:pathLst>
                <a:path h="125476" w="209423">
                  <a:moveTo>
                    <a:pt x="191389" y="124968"/>
                  </a:moveTo>
                  <a:lnTo>
                    <a:pt x="187833" y="124333"/>
                  </a:lnTo>
                  <a:cubicBezTo>
                    <a:pt x="171958" y="116586"/>
                    <a:pt x="158623" y="110236"/>
                    <a:pt x="145796" y="104013"/>
                  </a:cubicBezTo>
                  <a:cubicBezTo>
                    <a:pt x="97663" y="80899"/>
                    <a:pt x="56007" y="61087"/>
                    <a:pt x="8636" y="29083"/>
                  </a:cubicBezTo>
                  <a:lnTo>
                    <a:pt x="0" y="15367"/>
                  </a:lnTo>
                  <a:cubicBezTo>
                    <a:pt x="9271" y="1778"/>
                    <a:pt x="18415" y="0"/>
                    <a:pt x="25146" y="4572"/>
                  </a:cubicBezTo>
                  <a:cubicBezTo>
                    <a:pt x="70739" y="35306"/>
                    <a:pt x="111379" y="54737"/>
                    <a:pt x="158496" y="77343"/>
                  </a:cubicBezTo>
                  <a:lnTo>
                    <a:pt x="199009" y="96901"/>
                  </a:lnTo>
                  <a:cubicBezTo>
                    <a:pt x="206375" y="100457"/>
                    <a:pt x="209423" y="109347"/>
                    <a:pt x="205740" y="116713"/>
                  </a:cubicBezTo>
                  <a:lnTo>
                    <a:pt x="197104" y="125476"/>
                  </a:lnTo>
                  <a:close/>
                </a:path>
              </a:pathLst>
            </a:custGeom>
            <a:solidFill>
              <a:srgbClr val="FFFFFF"/>
            </a:solidFill>
          </p:spPr>
        </p:sp>
        <p:sp>
          <p:nvSpPr>
            <p:cNvPr name="Freeform 17" id="17"/>
            <p:cNvSpPr/>
            <p:nvPr/>
          </p:nvSpPr>
          <p:spPr>
            <a:xfrm flipH="false" flipV="false" rot="0">
              <a:off x="81915" y="1898269"/>
              <a:ext cx="268605" cy="151003"/>
            </a:xfrm>
            <a:custGeom>
              <a:avLst/>
              <a:gdLst/>
              <a:ahLst/>
              <a:cxnLst/>
              <a:rect r="r" b="b" t="t" l="l"/>
              <a:pathLst>
                <a:path h="151003" w="268605">
                  <a:moveTo>
                    <a:pt x="250571" y="150495"/>
                  </a:moveTo>
                  <a:lnTo>
                    <a:pt x="247904" y="150114"/>
                  </a:lnTo>
                  <a:cubicBezTo>
                    <a:pt x="147320" y="112141"/>
                    <a:pt x="47498" y="52959"/>
                    <a:pt x="9144" y="29337"/>
                  </a:cubicBezTo>
                  <a:lnTo>
                    <a:pt x="0" y="15875"/>
                  </a:lnTo>
                  <a:cubicBezTo>
                    <a:pt x="8636" y="2032"/>
                    <a:pt x="17780" y="0"/>
                    <a:pt x="24765" y="4191"/>
                  </a:cubicBezTo>
                  <a:cubicBezTo>
                    <a:pt x="62357" y="27432"/>
                    <a:pt x="160147" y="85344"/>
                    <a:pt x="257048" y="121920"/>
                  </a:cubicBezTo>
                  <a:lnTo>
                    <a:pt x="268605" y="133350"/>
                  </a:lnTo>
                  <a:cubicBezTo>
                    <a:pt x="263398" y="147320"/>
                    <a:pt x="257175" y="151003"/>
                    <a:pt x="250698" y="150495"/>
                  </a:cubicBezTo>
                  <a:close/>
                </a:path>
              </a:pathLst>
            </a:custGeom>
            <a:solidFill>
              <a:srgbClr val="FFFFFF"/>
            </a:solidFill>
          </p:spPr>
        </p:sp>
        <p:sp>
          <p:nvSpPr>
            <p:cNvPr name="Freeform 18" id="18"/>
            <p:cNvSpPr/>
            <p:nvPr/>
          </p:nvSpPr>
          <p:spPr>
            <a:xfrm flipH="false" flipV="false" rot="0">
              <a:off x="63119" y="1948688"/>
              <a:ext cx="243840" cy="136398"/>
            </a:xfrm>
            <a:custGeom>
              <a:avLst/>
              <a:gdLst/>
              <a:ahLst/>
              <a:cxnLst/>
              <a:rect r="r" b="b" t="t" l="l"/>
              <a:pathLst>
                <a:path h="136398" w="243840">
                  <a:moveTo>
                    <a:pt x="18034" y="127"/>
                  </a:moveTo>
                  <a:cubicBezTo>
                    <a:pt x="12700" y="127"/>
                    <a:pt x="6350" y="3683"/>
                    <a:pt x="0" y="12319"/>
                  </a:cubicBezTo>
                  <a:lnTo>
                    <a:pt x="8001" y="26416"/>
                  </a:lnTo>
                  <a:cubicBezTo>
                    <a:pt x="56261" y="62230"/>
                    <a:pt x="128397" y="93853"/>
                    <a:pt x="186309" y="119380"/>
                  </a:cubicBezTo>
                  <a:lnTo>
                    <a:pt x="222504" y="135382"/>
                  </a:lnTo>
                  <a:lnTo>
                    <a:pt x="225806" y="135890"/>
                  </a:lnTo>
                  <a:lnTo>
                    <a:pt x="231902" y="136398"/>
                  </a:lnTo>
                  <a:lnTo>
                    <a:pt x="240538" y="127254"/>
                  </a:lnTo>
                  <a:cubicBezTo>
                    <a:pt x="243840" y="119888"/>
                    <a:pt x="240665" y="110998"/>
                    <a:pt x="233172" y="107696"/>
                  </a:cubicBezTo>
                  <a:lnTo>
                    <a:pt x="198374" y="92202"/>
                  </a:lnTo>
                  <a:cubicBezTo>
                    <a:pt x="141859" y="67437"/>
                    <a:pt x="71501" y="36449"/>
                    <a:pt x="25781" y="2540"/>
                  </a:cubicBezTo>
                  <a:cubicBezTo>
                    <a:pt x="23495" y="889"/>
                    <a:pt x="20955" y="0"/>
                    <a:pt x="18288" y="0"/>
                  </a:cubicBezTo>
                  <a:close/>
                </a:path>
              </a:pathLst>
            </a:custGeom>
            <a:solidFill>
              <a:srgbClr val="FFFFFF"/>
            </a:solidFill>
          </p:spPr>
        </p:sp>
        <p:sp>
          <p:nvSpPr>
            <p:cNvPr name="Freeform 19" id="19"/>
            <p:cNvSpPr/>
            <p:nvPr/>
          </p:nvSpPr>
          <p:spPr>
            <a:xfrm flipH="false" flipV="false" rot="0">
              <a:off x="642112" y="309626"/>
              <a:ext cx="431165" cy="383159"/>
            </a:xfrm>
            <a:custGeom>
              <a:avLst/>
              <a:gdLst/>
              <a:ahLst/>
              <a:cxnLst/>
              <a:rect r="r" b="b" t="t" l="l"/>
              <a:pathLst>
                <a:path h="383159" w="431165">
                  <a:moveTo>
                    <a:pt x="37592" y="382143"/>
                  </a:moveTo>
                  <a:lnTo>
                    <a:pt x="22225" y="378460"/>
                  </a:lnTo>
                  <a:cubicBezTo>
                    <a:pt x="0" y="355854"/>
                    <a:pt x="7493" y="331343"/>
                    <a:pt x="9906" y="323342"/>
                  </a:cubicBezTo>
                  <a:cubicBezTo>
                    <a:pt x="36957" y="234442"/>
                    <a:pt x="104775" y="137795"/>
                    <a:pt x="187198" y="70993"/>
                  </a:cubicBezTo>
                  <a:cubicBezTo>
                    <a:pt x="243332" y="25527"/>
                    <a:pt x="307848" y="254"/>
                    <a:pt x="368808" y="127"/>
                  </a:cubicBezTo>
                  <a:cubicBezTo>
                    <a:pt x="397510" y="0"/>
                    <a:pt x="418084" y="11557"/>
                    <a:pt x="423799" y="30861"/>
                  </a:cubicBezTo>
                  <a:cubicBezTo>
                    <a:pt x="431165" y="55753"/>
                    <a:pt x="413004" y="77978"/>
                    <a:pt x="374142" y="91821"/>
                  </a:cubicBezTo>
                  <a:cubicBezTo>
                    <a:pt x="252984" y="135001"/>
                    <a:pt x="150114" y="225298"/>
                    <a:pt x="91567" y="339725"/>
                  </a:cubicBezTo>
                  <a:lnTo>
                    <a:pt x="90678" y="341376"/>
                  </a:lnTo>
                  <a:cubicBezTo>
                    <a:pt x="85217" y="352171"/>
                    <a:pt x="78867" y="364363"/>
                    <a:pt x="67564" y="373126"/>
                  </a:cubicBezTo>
                  <a:cubicBezTo>
                    <a:pt x="59436" y="379476"/>
                    <a:pt x="48260" y="383159"/>
                    <a:pt x="37592" y="382270"/>
                  </a:cubicBezTo>
                  <a:close/>
                  <a:moveTo>
                    <a:pt x="374396" y="29972"/>
                  </a:moveTo>
                  <a:lnTo>
                    <a:pt x="370586" y="29718"/>
                  </a:lnTo>
                  <a:cubicBezTo>
                    <a:pt x="314579" y="29845"/>
                    <a:pt x="256667" y="52705"/>
                    <a:pt x="205740" y="93980"/>
                  </a:cubicBezTo>
                  <a:cubicBezTo>
                    <a:pt x="127635" y="157353"/>
                    <a:pt x="63500" y="248539"/>
                    <a:pt x="38100" y="331851"/>
                  </a:cubicBezTo>
                  <a:lnTo>
                    <a:pt x="36322" y="350774"/>
                  </a:lnTo>
                  <a:lnTo>
                    <a:pt x="45212" y="353060"/>
                  </a:lnTo>
                  <a:cubicBezTo>
                    <a:pt x="55626" y="345059"/>
                    <a:pt x="59817" y="336804"/>
                    <a:pt x="64262" y="327914"/>
                  </a:cubicBezTo>
                  <a:lnTo>
                    <a:pt x="65151" y="326263"/>
                  </a:lnTo>
                  <a:cubicBezTo>
                    <a:pt x="127000" y="205359"/>
                    <a:pt x="235966" y="109728"/>
                    <a:pt x="364109" y="64008"/>
                  </a:cubicBezTo>
                  <a:cubicBezTo>
                    <a:pt x="380873" y="58039"/>
                    <a:pt x="397764" y="47752"/>
                    <a:pt x="395224" y="39243"/>
                  </a:cubicBezTo>
                  <a:lnTo>
                    <a:pt x="384048" y="30861"/>
                  </a:lnTo>
                  <a:close/>
                </a:path>
              </a:pathLst>
            </a:custGeom>
            <a:solidFill>
              <a:srgbClr val="FFFFFF"/>
            </a:solidFill>
          </p:spPr>
        </p:sp>
        <p:sp>
          <p:nvSpPr>
            <p:cNvPr name="Freeform 20" id="20"/>
            <p:cNvSpPr/>
            <p:nvPr/>
          </p:nvSpPr>
          <p:spPr>
            <a:xfrm flipH="false" flipV="false" rot="0">
              <a:off x="622681" y="723011"/>
              <a:ext cx="96139" cy="156845"/>
            </a:xfrm>
            <a:custGeom>
              <a:avLst/>
              <a:gdLst/>
              <a:ahLst/>
              <a:cxnLst/>
              <a:rect r="r" b="b" t="t" l="l"/>
              <a:pathLst>
                <a:path h="156845" w="96139">
                  <a:moveTo>
                    <a:pt x="43053" y="155067"/>
                  </a:moveTo>
                  <a:lnTo>
                    <a:pt x="38608" y="154559"/>
                  </a:lnTo>
                  <a:cubicBezTo>
                    <a:pt x="23495" y="150495"/>
                    <a:pt x="12700" y="140335"/>
                    <a:pt x="6985" y="126111"/>
                  </a:cubicBezTo>
                  <a:lnTo>
                    <a:pt x="762" y="93980"/>
                  </a:lnTo>
                  <a:cubicBezTo>
                    <a:pt x="0" y="84328"/>
                    <a:pt x="1778" y="17526"/>
                    <a:pt x="33020" y="4572"/>
                  </a:cubicBezTo>
                  <a:cubicBezTo>
                    <a:pt x="42926" y="381"/>
                    <a:pt x="58420" y="0"/>
                    <a:pt x="76835" y="21336"/>
                  </a:cubicBezTo>
                  <a:cubicBezTo>
                    <a:pt x="90678" y="37338"/>
                    <a:pt x="92329" y="58674"/>
                    <a:pt x="93599" y="74168"/>
                  </a:cubicBezTo>
                  <a:cubicBezTo>
                    <a:pt x="94742" y="89027"/>
                    <a:pt x="96139" y="107569"/>
                    <a:pt x="88900" y="124841"/>
                  </a:cubicBezTo>
                  <a:cubicBezTo>
                    <a:pt x="81661" y="142113"/>
                    <a:pt x="63119" y="156845"/>
                    <a:pt x="43180" y="155194"/>
                  </a:cubicBezTo>
                  <a:close/>
                  <a:moveTo>
                    <a:pt x="44196" y="32004"/>
                  </a:moveTo>
                  <a:cubicBezTo>
                    <a:pt x="36449" y="36703"/>
                    <a:pt x="28829" y="73406"/>
                    <a:pt x="30353" y="91567"/>
                  </a:cubicBezTo>
                  <a:lnTo>
                    <a:pt x="31750" y="108204"/>
                  </a:lnTo>
                  <a:cubicBezTo>
                    <a:pt x="36703" y="120396"/>
                    <a:pt x="40513" y="124460"/>
                    <a:pt x="44196" y="125349"/>
                  </a:cubicBezTo>
                  <a:lnTo>
                    <a:pt x="58293" y="121158"/>
                  </a:lnTo>
                  <a:cubicBezTo>
                    <a:pt x="66167" y="102616"/>
                    <a:pt x="65151" y="88773"/>
                    <a:pt x="64135" y="76454"/>
                  </a:cubicBezTo>
                  <a:cubicBezTo>
                    <a:pt x="62992" y="61595"/>
                    <a:pt x="61468" y="48641"/>
                    <a:pt x="54483" y="40640"/>
                  </a:cubicBezTo>
                  <a:lnTo>
                    <a:pt x="45212" y="32258"/>
                  </a:lnTo>
                  <a:close/>
                </a:path>
              </a:pathLst>
            </a:custGeom>
            <a:solidFill>
              <a:srgbClr val="FFFFFF"/>
            </a:solidFill>
          </p:spPr>
        </p:sp>
      </p:grpSp>
      <p:sp>
        <p:nvSpPr>
          <p:cNvPr name="Freeform 21" id="21"/>
          <p:cNvSpPr/>
          <p:nvPr/>
        </p:nvSpPr>
        <p:spPr>
          <a:xfrm flipH="false" flipV="false" rot="0">
            <a:off x="16164325" y="7438958"/>
            <a:ext cx="2709443" cy="3587134"/>
          </a:xfrm>
          <a:custGeom>
            <a:avLst/>
            <a:gdLst/>
            <a:ahLst/>
            <a:cxnLst/>
            <a:rect r="r" b="b" t="t" l="l"/>
            <a:pathLst>
              <a:path h="3587134" w="2709443">
                <a:moveTo>
                  <a:pt x="0" y="0"/>
                </a:moveTo>
                <a:lnTo>
                  <a:pt x="2709443" y="0"/>
                </a:lnTo>
                <a:lnTo>
                  <a:pt x="2709443" y="3587134"/>
                </a:lnTo>
                <a:lnTo>
                  <a:pt x="0" y="35871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5142988" y="-876872"/>
            <a:ext cx="3379575" cy="2833326"/>
          </a:xfrm>
          <a:custGeom>
            <a:avLst/>
            <a:gdLst/>
            <a:ahLst/>
            <a:cxnLst/>
            <a:rect r="r" b="b" t="t" l="l"/>
            <a:pathLst>
              <a:path h="2833326" w="3379575">
                <a:moveTo>
                  <a:pt x="0" y="0"/>
                </a:moveTo>
                <a:lnTo>
                  <a:pt x="3379575" y="0"/>
                </a:lnTo>
                <a:lnTo>
                  <a:pt x="3379575" y="2833326"/>
                </a:lnTo>
                <a:lnTo>
                  <a:pt x="0" y="283332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3" id="23"/>
          <p:cNvSpPr txBox="true"/>
          <p:nvPr/>
        </p:nvSpPr>
        <p:spPr>
          <a:xfrm rot="0">
            <a:off x="7549048" y="5228758"/>
            <a:ext cx="3189846" cy="1570930"/>
          </a:xfrm>
          <a:prstGeom prst="rect">
            <a:avLst/>
          </a:prstGeom>
        </p:spPr>
        <p:txBody>
          <a:bodyPr anchor="t" rtlCol="false" tIns="0" lIns="0" bIns="0" rIns="0">
            <a:spAutoFit/>
          </a:bodyPr>
          <a:lstStyle/>
          <a:p>
            <a:pPr algn="ctr">
              <a:lnSpc>
                <a:spcPts val="6169"/>
              </a:lnSpc>
            </a:pPr>
            <a:r>
              <a:rPr lang="en-US" sz="6176" spc="37">
                <a:solidFill>
                  <a:srgbClr val="FFFFFF"/>
                </a:solidFill>
                <a:latin typeface="IBM Plex Sans Condensed"/>
              </a:rPr>
              <a:t>Ramallah Go</a:t>
            </a:r>
          </a:p>
        </p:txBody>
      </p:sp>
      <p:sp>
        <p:nvSpPr>
          <p:cNvPr name="TextBox 24" id="24"/>
          <p:cNvSpPr txBox="true"/>
          <p:nvPr/>
        </p:nvSpPr>
        <p:spPr>
          <a:xfrm rot="0">
            <a:off x="7431072" y="8181194"/>
            <a:ext cx="3425533" cy="1668544"/>
          </a:xfrm>
          <a:prstGeom prst="rect">
            <a:avLst/>
          </a:prstGeom>
        </p:spPr>
        <p:txBody>
          <a:bodyPr anchor="t" rtlCol="false" tIns="0" lIns="0" bIns="0" rIns="0">
            <a:spAutoFit/>
          </a:bodyPr>
          <a:lstStyle/>
          <a:p>
            <a:pPr algn="ctr">
              <a:lnSpc>
                <a:spcPts val="3356"/>
              </a:lnSpc>
            </a:pPr>
            <a:r>
              <a:rPr lang="en-US" sz="2495" spc="14">
                <a:solidFill>
                  <a:srgbClr val="FFFFFF"/>
                </a:solidFill>
                <a:latin typeface="IBM Plex Sans Condensed"/>
              </a:rPr>
              <a:t>YOUSRA SHEIKH QASEM NARMEEN WAEL </a:t>
            </a:r>
          </a:p>
          <a:p>
            <a:pPr algn="ctr">
              <a:lnSpc>
                <a:spcPts val="3356"/>
              </a:lnSpc>
            </a:pPr>
            <a:r>
              <a:rPr lang="en-US" sz="2495" spc="14">
                <a:solidFill>
                  <a:srgbClr val="FFFFFF"/>
                </a:solidFill>
                <a:latin typeface="IBM Plex Sans Condensed"/>
              </a:rPr>
              <a:t>RAGHAD AFAGHANI RASHA RIMAWI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6414705" y="4481332"/>
            <a:ext cx="5458485" cy="2139150"/>
          </a:xfrm>
          <a:prstGeom prst="rect">
            <a:avLst/>
          </a:prstGeom>
        </p:spPr>
        <p:txBody>
          <a:bodyPr anchor="t" rtlCol="false" tIns="0" lIns="0" bIns="0" rIns="0">
            <a:spAutoFit/>
          </a:bodyPr>
          <a:lstStyle/>
          <a:p>
            <a:pPr algn="ctr">
              <a:lnSpc>
                <a:spcPts val="5526"/>
              </a:lnSpc>
            </a:pPr>
            <a:r>
              <a:rPr lang="en-US" sz="5891">
                <a:solidFill>
                  <a:srgbClr val="000000"/>
                </a:solidFill>
                <a:latin typeface="Gochi Hand"/>
              </a:rPr>
              <a:t>What About </a:t>
            </a:r>
          </a:p>
          <a:p>
            <a:pPr algn="just">
              <a:lnSpc>
                <a:spcPts val="5526"/>
              </a:lnSpc>
            </a:pPr>
            <a:r>
              <a:rPr lang="en-US" sz="5891">
                <a:solidFill>
                  <a:srgbClr val="000000"/>
                </a:solidFill>
                <a:latin typeface="Gochi Hand"/>
              </a:rPr>
              <a:t>the Management System Sensors?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584444" y="8015002"/>
            <a:ext cx="3137621" cy="3004395"/>
          </a:xfrm>
          <a:custGeom>
            <a:avLst/>
            <a:gdLst/>
            <a:ahLst/>
            <a:cxnLst/>
            <a:rect r="r" b="b" t="t" l="l"/>
            <a:pathLst>
              <a:path h="3004395" w="3137621">
                <a:moveTo>
                  <a:pt x="0" y="0"/>
                </a:moveTo>
                <a:lnTo>
                  <a:pt x="3137620" y="0"/>
                </a:lnTo>
                <a:lnTo>
                  <a:pt x="3137620" y="3004394"/>
                </a:lnTo>
                <a:lnTo>
                  <a:pt x="0" y="3004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0650" y="5424145"/>
            <a:ext cx="1723301" cy="2173681"/>
          </a:xfrm>
          <a:custGeom>
            <a:avLst/>
            <a:gdLst/>
            <a:ahLst/>
            <a:cxnLst/>
            <a:rect r="r" b="b" t="t" l="l"/>
            <a:pathLst>
              <a:path h="2173681" w="1723301">
                <a:moveTo>
                  <a:pt x="0" y="0"/>
                </a:moveTo>
                <a:lnTo>
                  <a:pt x="1723301" y="0"/>
                </a:lnTo>
                <a:lnTo>
                  <a:pt x="1723301" y="2173681"/>
                </a:lnTo>
                <a:lnTo>
                  <a:pt x="0" y="2173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247120" y="1175480"/>
            <a:ext cx="903170" cy="1888646"/>
          </a:xfrm>
          <a:custGeom>
            <a:avLst/>
            <a:gdLst/>
            <a:ahLst/>
            <a:cxnLst/>
            <a:rect r="r" b="b" t="t" l="l"/>
            <a:pathLst>
              <a:path h="1888646" w="903170">
                <a:moveTo>
                  <a:pt x="0" y="0"/>
                </a:moveTo>
                <a:lnTo>
                  <a:pt x="903170" y="0"/>
                </a:lnTo>
                <a:lnTo>
                  <a:pt x="903170" y="1888646"/>
                </a:lnTo>
                <a:lnTo>
                  <a:pt x="0" y="18886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824877" y="-1687354"/>
            <a:ext cx="3379575" cy="2833326"/>
          </a:xfrm>
          <a:custGeom>
            <a:avLst/>
            <a:gdLst/>
            <a:ahLst/>
            <a:cxnLst/>
            <a:rect r="r" b="b" t="t" l="l"/>
            <a:pathLst>
              <a:path h="2833326" w="3379575">
                <a:moveTo>
                  <a:pt x="0" y="0"/>
                </a:moveTo>
                <a:lnTo>
                  <a:pt x="3379575" y="0"/>
                </a:lnTo>
                <a:lnTo>
                  <a:pt x="3379575" y="2833326"/>
                </a:lnTo>
                <a:lnTo>
                  <a:pt x="0" y="28333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4137643" y="7222741"/>
            <a:ext cx="903170" cy="1888646"/>
          </a:xfrm>
          <a:custGeom>
            <a:avLst/>
            <a:gdLst/>
            <a:ahLst/>
            <a:cxnLst/>
            <a:rect r="r" b="b" t="t" l="l"/>
            <a:pathLst>
              <a:path h="1888646" w="903170">
                <a:moveTo>
                  <a:pt x="0" y="0"/>
                </a:moveTo>
                <a:lnTo>
                  <a:pt x="903170" y="0"/>
                </a:lnTo>
                <a:lnTo>
                  <a:pt x="903170" y="1888645"/>
                </a:lnTo>
                <a:lnTo>
                  <a:pt x="0" y="18886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32531" y="593750"/>
            <a:ext cx="2218973" cy="3063545"/>
          </a:xfrm>
          <a:custGeom>
            <a:avLst/>
            <a:gdLst/>
            <a:ahLst/>
            <a:cxnLst/>
            <a:rect r="r" b="b" t="t" l="l"/>
            <a:pathLst>
              <a:path h="3063545" w="2218973">
                <a:moveTo>
                  <a:pt x="0" y="0"/>
                </a:moveTo>
                <a:lnTo>
                  <a:pt x="2218972" y="0"/>
                </a:lnTo>
                <a:lnTo>
                  <a:pt x="2218972" y="3063545"/>
                </a:lnTo>
                <a:lnTo>
                  <a:pt x="0" y="30635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250588" y="4637808"/>
            <a:ext cx="9824837" cy="1918259"/>
          </a:xfrm>
          <a:prstGeom prst="rect">
            <a:avLst/>
          </a:prstGeom>
        </p:spPr>
        <p:txBody>
          <a:bodyPr anchor="t" rtlCol="false" tIns="0" lIns="0" bIns="0" rIns="0">
            <a:spAutoFit/>
          </a:bodyPr>
          <a:lstStyle/>
          <a:p>
            <a:pPr algn="ctr">
              <a:lnSpc>
                <a:spcPts val="3825"/>
              </a:lnSpc>
            </a:pPr>
            <a:r>
              <a:rPr lang="en-US" sz="2400">
                <a:solidFill>
                  <a:srgbClr val="000000"/>
                </a:solidFill>
                <a:latin typeface="Now"/>
              </a:rPr>
              <a:t>Motion Sensors: Motion sensors detect movement in specific areas of the store, providing insights into customer traffic patterns. This information aids in optimizing product placement and store layout for improved efficiency.</a:t>
            </a:r>
          </a:p>
        </p:txBody>
      </p:sp>
      <p:sp>
        <p:nvSpPr>
          <p:cNvPr name="TextBox 11" id="11"/>
          <p:cNvSpPr txBox="true"/>
          <p:nvPr/>
        </p:nvSpPr>
        <p:spPr>
          <a:xfrm rot="0">
            <a:off x="5036420" y="2908687"/>
            <a:ext cx="8214903" cy="1155773"/>
          </a:xfrm>
          <a:prstGeom prst="rect">
            <a:avLst/>
          </a:prstGeom>
        </p:spPr>
        <p:txBody>
          <a:bodyPr anchor="t" rtlCol="false" tIns="0" lIns="0" bIns="0" rIns="0">
            <a:spAutoFit/>
          </a:bodyPr>
          <a:lstStyle/>
          <a:p>
            <a:pPr algn="l">
              <a:lnSpc>
                <a:spcPts val="9800"/>
              </a:lnSpc>
            </a:pPr>
            <a:r>
              <a:rPr lang="en-US" sz="7000" spc="42">
                <a:solidFill>
                  <a:srgbClr val="000000"/>
                </a:solidFill>
                <a:latin typeface="IBM Plex Sans Condensed"/>
              </a:rPr>
              <a:t>Management System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6200689" y="4481332"/>
            <a:ext cx="5886507" cy="2139150"/>
          </a:xfrm>
          <a:prstGeom prst="rect">
            <a:avLst/>
          </a:prstGeom>
        </p:spPr>
        <p:txBody>
          <a:bodyPr anchor="t" rtlCol="false" tIns="0" lIns="0" bIns="0" rIns="0">
            <a:spAutoFit/>
          </a:bodyPr>
          <a:lstStyle/>
          <a:p>
            <a:pPr algn="ctr">
              <a:lnSpc>
                <a:spcPts val="5526"/>
              </a:lnSpc>
            </a:pPr>
            <a:r>
              <a:rPr lang="en-US" sz="5891">
                <a:solidFill>
                  <a:srgbClr val="000000"/>
                </a:solidFill>
                <a:latin typeface="Gochi Hand"/>
              </a:rPr>
              <a:t>What About </a:t>
            </a:r>
          </a:p>
          <a:p>
            <a:pPr algn="ctr">
              <a:lnSpc>
                <a:spcPts val="5526"/>
              </a:lnSpc>
            </a:pPr>
            <a:r>
              <a:rPr lang="en-US" sz="5891">
                <a:solidFill>
                  <a:srgbClr val="000000"/>
                </a:solidFill>
                <a:latin typeface="Gochi Hand"/>
              </a:rPr>
              <a:t>the Market System Sensors?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0"/>
            <a:ext cx="2346598" cy="2333120"/>
          </a:xfrm>
          <a:custGeom>
            <a:avLst/>
            <a:gdLst/>
            <a:ahLst/>
            <a:cxnLst/>
            <a:rect r="r" b="b" t="t" l="l"/>
            <a:pathLst>
              <a:path h="2333120" w="2346598">
                <a:moveTo>
                  <a:pt x="0" y="0"/>
                </a:moveTo>
                <a:lnTo>
                  <a:pt x="2346598" y="0"/>
                </a:lnTo>
                <a:lnTo>
                  <a:pt x="2346598" y="2333120"/>
                </a:lnTo>
                <a:lnTo>
                  <a:pt x="0" y="2333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07"/>
            <a:ext cx="4905185" cy="1938242"/>
          </a:xfrm>
          <a:custGeom>
            <a:avLst/>
            <a:gdLst/>
            <a:ahLst/>
            <a:cxnLst/>
            <a:rect r="r" b="b" t="t" l="l"/>
            <a:pathLst>
              <a:path h="1938242" w="4905185">
                <a:moveTo>
                  <a:pt x="0" y="0"/>
                </a:moveTo>
                <a:lnTo>
                  <a:pt x="4905184" y="0"/>
                </a:lnTo>
                <a:lnTo>
                  <a:pt x="4905184" y="1938243"/>
                </a:lnTo>
                <a:lnTo>
                  <a:pt x="0" y="19382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975080" y="4660497"/>
            <a:ext cx="2934548" cy="1737217"/>
          </a:xfrm>
          <a:prstGeom prst="rect">
            <a:avLst/>
          </a:prstGeom>
        </p:spPr>
        <p:txBody>
          <a:bodyPr anchor="t" rtlCol="false" tIns="0" lIns="0" bIns="0" rIns="0">
            <a:spAutoFit/>
          </a:bodyPr>
          <a:lstStyle/>
          <a:p>
            <a:pPr algn="l">
              <a:lnSpc>
                <a:spcPts val="4637"/>
              </a:lnSpc>
            </a:pPr>
            <a:r>
              <a:rPr lang="en-US" sz="2909">
                <a:solidFill>
                  <a:srgbClr val="000000"/>
                </a:solidFill>
                <a:latin typeface="Now"/>
              </a:rPr>
              <a:t>1- Light Sensors 2-Touch Screens 3-Cameras </a:t>
            </a:r>
          </a:p>
        </p:txBody>
      </p:sp>
      <p:sp>
        <p:nvSpPr>
          <p:cNvPr name="TextBox 11" id="11"/>
          <p:cNvSpPr txBox="true"/>
          <p:nvPr/>
        </p:nvSpPr>
        <p:spPr>
          <a:xfrm rot="0">
            <a:off x="4379043" y="2908687"/>
            <a:ext cx="9529610" cy="1155773"/>
          </a:xfrm>
          <a:prstGeom prst="rect">
            <a:avLst/>
          </a:prstGeom>
        </p:spPr>
        <p:txBody>
          <a:bodyPr anchor="t" rtlCol="false" tIns="0" lIns="0" bIns="0" rIns="0">
            <a:spAutoFit/>
          </a:bodyPr>
          <a:lstStyle/>
          <a:p>
            <a:pPr algn="l">
              <a:lnSpc>
                <a:spcPts val="9800"/>
              </a:lnSpc>
            </a:pPr>
            <a:r>
              <a:rPr lang="en-US" sz="7000" spc="42">
                <a:solidFill>
                  <a:srgbClr val="000000"/>
                </a:solidFill>
                <a:latin typeface="IBM Plex Sans Condensed"/>
              </a:rPr>
              <a:t>Market Systems Sensors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6601139" y="4481332"/>
            <a:ext cx="5085617" cy="1452591"/>
          </a:xfrm>
          <a:prstGeom prst="rect">
            <a:avLst/>
          </a:prstGeom>
        </p:spPr>
        <p:txBody>
          <a:bodyPr anchor="t" rtlCol="false" tIns="0" lIns="0" bIns="0" rIns="0">
            <a:spAutoFit/>
          </a:bodyPr>
          <a:lstStyle/>
          <a:p>
            <a:pPr algn="ctr">
              <a:lnSpc>
                <a:spcPts val="5526"/>
              </a:lnSpc>
            </a:pPr>
            <a:r>
              <a:rPr lang="en-US" sz="5891">
                <a:solidFill>
                  <a:srgbClr val="000000"/>
                </a:solidFill>
                <a:latin typeface="Gochi Hand"/>
              </a:rPr>
              <a:t>Location and it’s Benefits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17"/>
            <a:ext cx="4905185" cy="1938242"/>
          </a:xfrm>
          <a:custGeom>
            <a:avLst/>
            <a:gdLst/>
            <a:ahLst/>
            <a:cxnLst/>
            <a:rect r="r" b="b" t="t" l="l"/>
            <a:pathLst>
              <a:path h="1938242" w="4905185">
                <a:moveTo>
                  <a:pt x="0" y="0"/>
                </a:moveTo>
                <a:lnTo>
                  <a:pt x="4905184" y="0"/>
                </a:lnTo>
                <a:lnTo>
                  <a:pt x="4905184" y="1938242"/>
                </a:lnTo>
                <a:lnTo>
                  <a:pt x="0" y="1938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5649687" y="4508906"/>
            <a:ext cx="6470866" cy="2292827"/>
          </a:xfrm>
          <a:prstGeom prst="rect">
            <a:avLst/>
          </a:prstGeom>
        </p:spPr>
        <p:txBody>
          <a:bodyPr anchor="t" rtlCol="false" tIns="0" lIns="0" bIns="0" rIns="0">
            <a:spAutoFit/>
          </a:bodyPr>
          <a:lstStyle/>
          <a:p>
            <a:pPr algn="l">
              <a:lnSpc>
                <a:spcPts val="4637"/>
              </a:lnSpc>
            </a:pPr>
            <a:r>
              <a:rPr lang="en-US" sz="2909">
                <a:solidFill>
                  <a:srgbClr val="000000"/>
                </a:solidFill>
                <a:latin typeface="Now"/>
              </a:rPr>
              <a:t>The bustling commercial district of Surda, located in the heart of Ramallah, provides an excellent site for an Ramallah Go store. </a:t>
            </a:r>
          </a:p>
        </p:txBody>
      </p:sp>
      <p:sp>
        <p:nvSpPr>
          <p:cNvPr name="TextBox 11" id="11"/>
          <p:cNvSpPr txBox="true"/>
          <p:nvPr/>
        </p:nvSpPr>
        <p:spPr>
          <a:xfrm rot="0">
            <a:off x="7549982" y="2908687"/>
            <a:ext cx="3187837" cy="1155773"/>
          </a:xfrm>
          <a:prstGeom prst="rect">
            <a:avLst/>
          </a:prstGeom>
        </p:spPr>
        <p:txBody>
          <a:bodyPr anchor="t" rtlCol="false" tIns="0" lIns="0" bIns="0" rIns="0">
            <a:spAutoFit/>
          </a:bodyPr>
          <a:lstStyle/>
          <a:p>
            <a:pPr algn="l">
              <a:lnSpc>
                <a:spcPts val="9800"/>
              </a:lnSpc>
            </a:pPr>
            <a:r>
              <a:rPr lang="en-US" sz="7000" spc="42">
                <a:solidFill>
                  <a:srgbClr val="000000"/>
                </a:solidFill>
                <a:latin typeface="IBM Plex Sans Condensed"/>
              </a:rPr>
              <a:t>Location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17"/>
            <a:ext cx="4905185" cy="1938242"/>
          </a:xfrm>
          <a:custGeom>
            <a:avLst/>
            <a:gdLst/>
            <a:ahLst/>
            <a:cxnLst/>
            <a:rect r="r" b="b" t="t" l="l"/>
            <a:pathLst>
              <a:path h="1938242" w="4905185">
                <a:moveTo>
                  <a:pt x="0" y="0"/>
                </a:moveTo>
                <a:lnTo>
                  <a:pt x="4905184" y="0"/>
                </a:lnTo>
                <a:lnTo>
                  <a:pt x="4905184" y="1938242"/>
                </a:lnTo>
                <a:lnTo>
                  <a:pt x="0" y="1938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5331375" y="3165886"/>
            <a:ext cx="7098212" cy="5035294"/>
          </a:xfrm>
          <a:custGeom>
            <a:avLst/>
            <a:gdLst/>
            <a:ahLst/>
            <a:cxnLst/>
            <a:rect r="r" b="b" t="t" l="l"/>
            <a:pathLst>
              <a:path h="5035294" w="7098212">
                <a:moveTo>
                  <a:pt x="0" y="0"/>
                </a:moveTo>
                <a:lnTo>
                  <a:pt x="7098212" y="0"/>
                </a:lnTo>
                <a:lnTo>
                  <a:pt x="7098212" y="5035294"/>
                </a:lnTo>
                <a:lnTo>
                  <a:pt x="0" y="5035294"/>
                </a:lnTo>
                <a:lnTo>
                  <a:pt x="0" y="0"/>
                </a:lnTo>
                <a:close/>
              </a:path>
            </a:pathLst>
          </a:custGeom>
          <a:blipFill>
            <a:blip r:embed="rId16"/>
            <a:stretch>
              <a:fillRect l="0" t="0" r="0" b="0"/>
            </a:stretch>
          </a:blipFill>
        </p:spPr>
      </p:sp>
      <p:sp>
        <p:nvSpPr>
          <p:cNvPr name="TextBox 11" id="11"/>
          <p:cNvSpPr txBox="true"/>
          <p:nvPr/>
        </p:nvSpPr>
        <p:spPr>
          <a:xfrm rot="0">
            <a:off x="7286563" y="2010113"/>
            <a:ext cx="3187837" cy="1155773"/>
          </a:xfrm>
          <a:prstGeom prst="rect">
            <a:avLst/>
          </a:prstGeom>
        </p:spPr>
        <p:txBody>
          <a:bodyPr anchor="t" rtlCol="false" tIns="0" lIns="0" bIns="0" rIns="0">
            <a:spAutoFit/>
          </a:bodyPr>
          <a:lstStyle/>
          <a:p>
            <a:pPr algn="l">
              <a:lnSpc>
                <a:spcPts val="9800"/>
              </a:lnSpc>
            </a:pPr>
            <a:r>
              <a:rPr lang="en-US" sz="7000" spc="42">
                <a:solidFill>
                  <a:srgbClr val="000000"/>
                </a:solidFill>
                <a:latin typeface="IBM Plex Sans Condensed"/>
              </a:rPr>
              <a:t>Location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0" y="583425"/>
            <a:ext cx="3921652" cy="1729226"/>
          </a:xfrm>
          <a:custGeom>
            <a:avLst/>
            <a:gdLst/>
            <a:ahLst/>
            <a:cxnLst/>
            <a:rect r="r" b="b" t="t" l="l"/>
            <a:pathLst>
              <a:path h="1729226" w="3921652">
                <a:moveTo>
                  <a:pt x="0" y="0"/>
                </a:moveTo>
                <a:lnTo>
                  <a:pt x="3921652" y="0"/>
                </a:lnTo>
                <a:lnTo>
                  <a:pt x="3921652" y="1729226"/>
                </a:lnTo>
                <a:lnTo>
                  <a:pt x="0" y="1729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02003" y="2861834"/>
            <a:ext cx="4498972" cy="6460465"/>
          </a:xfrm>
          <a:custGeom>
            <a:avLst/>
            <a:gdLst/>
            <a:ahLst/>
            <a:cxnLst/>
            <a:rect r="r" b="b" t="t" l="l"/>
            <a:pathLst>
              <a:path h="6460465" w="4498972">
                <a:moveTo>
                  <a:pt x="0" y="0"/>
                </a:moveTo>
                <a:lnTo>
                  <a:pt x="4498971" y="0"/>
                </a:lnTo>
                <a:lnTo>
                  <a:pt x="4498971" y="6460464"/>
                </a:lnTo>
                <a:lnTo>
                  <a:pt x="0" y="64604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894690" y="2861834"/>
            <a:ext cx="4498972" cy="6460465"/>
          </a:xfrm>
          <a:custGeom>
            <a:avLst/>
            <a:gdLst/>
            <a:ahLst/>
            <a:cxnLst/>
            <a:rect r="r" b="b" t="t" l="l"/>
            <a:pathLst>
              <a:path h="6460465" w="4498972">
                <a:moveTo>
                  <a:pt x="0" y="0"/>
                </a:moveTo>
                <a:lnTo>
                  <a:pt x="4498972" y="0"/>
                </a:lnTo>
                <a:lnTo>
                  <a:pt x="4498972" y="6460464"/>
                </a:lnTo>
                <a:lnTo>
                  <a:pt x="0" y="64604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3191049" y="828856"/>
            <a:ext cx="5096951" cy="547030"/>
          </a:xfrm>
          <a:custGeom>
            <a:avLst/>
            <a:gdLst/>
            <a:ahLst/>
            <a:cxnLst/>
            <a:rect r="r" b="b" t="t" l="l"/>
            <a:pathLst>
              <a:path h="547030" w="5096951">
                <a:moveTo>
                  <a:pt x="0" y="0"/>
                </a:moveTo>
                <a:lnTo>
                  <a:pt x="5096951" y="0"/>
                </a:lnTo>
                <a:lnTo>
                  <a:pt x="5096951" y="547030"/>
                </a:lnTo>
                <a:lnTo>
                  <a:pt x="0" y="5470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790178" y="2861834"/>
            <a:ext cx="4498972" cy="6460465"/>
          </a:xfrm>
          <a:custGeom>
            <a:avLst/>
            <a:gdLst/>
            <a:ahLst/>
            <a:cxnLst/>
            <a:rect r="r" b="b" t="t" l="l"/>
            <a:pathLst>
              <a:path h="6460465" w="4498972">
                <a:moveTo>
                  <a:pt x="0" y="0"/>
                </a:moveTo>
                <a:lnTo>
                  <a:pt x="4498972" y="0"/>
                </a:lnTo>
                <a:lnTo>
                  <a:pt x="4498972" y="6460464"/>
                </a:lnTo>
                <a:lnTo>
                  <a:pt x="0" y="64604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12439259" y="5090646"/>
            <a:ext cx="3457861" cy="3980079"/>
          </a:xfrm>
          <a:prstGeom prst="rect">
            <a:avLst/>
          </a:prstGeom>
        </p:spPr>
        <p:txBody>
          <a:bodyPr anchor="t" rtlCol="false" tIns="0" lIns="0" bIns="0" rIns="0">
            <a:spAutoFit/>
          </a:bodyPr>
          <a:lstStyle/>
          <a:p>
            <a:pPr algn="l">
              <a:lnSpc>
                <a:spcPts val="2678"/>
              </a:lnSpc>
            </a:pPr>
            <a:r>
              <a:rPr lang="en-US" sz="1785">
                <a:solidFill>
                  <a:srgbClr val="000000"/>
                </a:solidFill>
                <a:latin typeface="Now"/>
              </a:rPr>
              <a:t>Surda's strategic location</a:t>
            </a:r>
          </a:p>
          <a:p>
            <a:pPr algn="just">
              <a:lnSpc>
                <a:spcPts val="2678"/>
              </a:lnSpc>
            </a:pPr>
            <a:r>
              <a:rPr lang="en-US" sz="1785">
                <a:solidFill>
                  <a:srgbClr val="000000"/>
                </a:solidFill>
                <a:latin typeface="Now"/>
              </a:rPr>
              <a:t>along major roads, such as the Governorates Road and</a:t>
            </a:r>
          </a:p>
          <a:p>
            <a:pPr algn="l">
              <a:lnSpc>
                <a:spcPts val="2678"/>
              </a:lnSpc>
            </a:pPr>
            <a:r>
              <a:rPr lang="en-US" sz="1785">
                <a:solidFill>
                  <a:srgbClr val="000000"/>
                </a:solidFill>
                <a:latin typeface="Now"/>
              </a:rPr>
              <a:t>Village Road, ensures easy access for customers. It is also conveniently located near the Diplomatic Quarter, the American University, the</a:t>
            </a:r>
          </a:p>
          <a:p>
            <a:pPr algn="l">
              <a:lnSpc>
                <a:spcPts val="2678"/>
              </a:lnSpc>
            </a:pPr>
            <a:r>
              <a:rPr lang="en-US" sz="1785">
                <a:solidFill>
                  <a:srgbClr val="000000"/>
                </a:solidFill>
                <a:latin typeface="Now"/>
              </a:rPr>
              <a:t>upscale Al-Rayhan neighborhood, and other high- end areas, which attract a variety of residents and visitors.</a:t>
            </a:r>
          </a:p>
        </p:txBody>
      </p:sp>
      <p:sp>
        <p:nvSpPr>
          <p:cNvPr name="TextBox 9" id="9"/>
          <p:cNvSpPr txBox="true"/>
          <p:nvPr/>
        </p:nvSpPr>
        <p:spPr>
          <a:xfrm rot="0">
            <a:off x="3921652" y="1152706"/>
            <a:ext cx="17882866" cy="3397462"/>
          </a:xfrm>
          <a:prstGeom prst="rect">
            <a:avLst/>
          </a:prstGeom>
        </p:spPr>
        <p:txBody>
          <a:bodyPr anchor="t" rtlCol="false" tIns="0" lIns="0" bIns="0" rIns="0">
            <a:spAutoFit/>
          </a:bodyPr>
          <a:lstStyle/>
          <a:p>
            <a:pPr algn="l">
              <a:lnSpc>
                <a:spcPts val="7558"/>
              </a:lnSpc>
            </a:pPr>
            <a:r>
              <a:rPr lang="en-US" sz="9308">
                <a:solidFill>
                  <a:srgbClr val="FFFFFF"/>
                </a:solidFill>
                <a:latin typeface="Gochi Hand"/>
              </a:rPr>
              <a:t>The Benefits of the</a:t>
            </a:r>
          </a:p>
          <a:p>
            <a:pPr algn="l">
              <a:lnSpc>
                <a:spcPts val="7558"/>
              </a:lnSpc>
            </a:pPr>
            <a:r>
              <a:rPr lang="en-US" sz="9308">
                <a:solidFill>
                  <a:srgbClr val="FFFFFF"/>
                </a:solidFill>
                <a:latin typeface="Gochi Hand"/>
              </a:rPr>
              <a:t>Location </a:t>
            </a:r>
          </a:p>
          <a:p>
            <a:pPr algn="l">
              <a:lnSpc>
                <a:spcPts val="13674"/>
              </a:lnSpc>
            </a:pPr>
            <a:r>
              <a:rPr lang="en-US" sz="9308" spc="7446">
                <a:solidFill>
                  <a:srgbClr val="FFFFFF"/>
                </a:solidFill>
                <a:latin typeface="Gochi Hand"/>
              </a:rPr>
              <a:t>1   2   3</a:t>
            </a:r>
          </a:p>
        </p:txBody>
      </p:sp>
      <p:sp>
        <p:nvSpPr>
          <p:cNvPr name="TextBox 10" id="10"/>
          <p:cNvSpPr txBox="true"/>
          <p:nvPr/>
        </p:nvSpPr>
        <p:spPr>
          <a:xfrm rot="0">
            <a:off x="2481405" y="5170789"/>
            <a:ext cx="3291421" cy="1586865"/>
          </a:xfrm>
          <a:prstGeom prst="rect">
            <a:avLst/>
          </a:prstGeom>
        </p:spPr>
        <p:txBody>
          <a:bodyPr anchor="t" rtlCol="false" tIns="0" lIns="0" bIns="0" rIns="0">
            <a:spAutoFit/>
          </a:bodyPr>
          <a:lstStyle/>
          <a:p>
            <a:pPr algn="l">
              <a:lnSpc>
                <a:spcPts val="3150"/>
              </a:lnSpc>
            </a:pPr>
            <a:r>
              <a:rPr lang="en-US" sz="2100">
                <a:solidFill>
                  <a:srgbClr val="000000"/>
                </a:solidFill>
                <a:latin typeface="Now"/>
              </a:rPr>
              <a:t>Surda area enjoys a constant flow of pedestrians, which makes it an ideal location.</a:t>
            </a:r>
          </a:p>
        </p:txBody>
      </p:sp>
      <p:sp>
        <p:nvSpPr>
          <p:cNvPr name="TextBox 11" id="11"/>
          <p:cNvSpPr txBox="true"/>
          <p:nvPr/>
        </p:nvSpPr>
        <p:spPr>
          <a:xfrm rot="0">
            <a:off x="7374093" y="5170789"/>
            <a:ext cx="3526784" cy="2787015"/>
          </a:xfrm>
          <a:prstGeom prst="rect">
            <a:avLst/>
          </a:prstGeom>
        </p:spPr>
        <p:txBody>
          <a:bodyPr anchor="t" rtlCol="false" tIns="0" lIns="0" bIns="0" rIns="0">
            <a:spAutoFit/>
          </a:bodyPr>
          <a:lstStyle/>
          <a:p>
            <a:pPr algn="l">
              <a:lnSpc>
                <a:spcPts val="3150"/>
              </a:lnSpc>
            </a:pPr>
            <a:r>
              <a:rPr lang="en-US" sz="2100">
                <a:solidFill>
                  <a:srgbClr val="000000"/>
                </a:solidFill>
                <a:latin typeface="Now"/>
              </a:rPr>
              <a:t>Surda currently lacks a grocery store or convenience store, providing a unique opportunity for Amazon Go to meet the unmet demand in the community.</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7722470" y="4224157"/>
            <a:ext cx="2842965" cy="1008259"/>
          </a:xfrm>
          <a:prstGeom prst="rect">
            <a:avLst/>
          </a:prstGeom>
        </p:spPr>
        <p:txBody>
          <a:bodyPr anchor="t" rtlCol="false" tIns="0" lIns="0" bIns="0" rIns="0">
            <a:spAutoFit/>
          </a:bodyPr>
          <a:lstStyle/>
          <a:p>
            <a:pPr algn="l">
              <a:lnSpc>
                <a:spcPts val="8248"/>
              </a:lnSpc>
            </a:pPr>
            <a:r>
              <a:rPr lang="en-US" sz="5891">
                <a:solidFill>
                  <a:srgbClr val="000000"/>
                </a:solidFill>
                <a:latin typeface="Gochi Hand"/>
              </a:rPr>
              <a:t>Protocols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584444" y="8015002"/>
            <a:ext cx="3137621" cy="3004395"/>
          </a:xfrm>
          <a:custGeom>
            <a:avLst/>
            <a:gdLst/>
            <a:ahLst/>
            <a:cxnLst/>
            <a:rect r="r" b="b" t="t" l="l"/>
            <a:pathLst>
              <a:path h="3004395" w="3137621">
                <a:moveTo>
                  <a:pt x="0" y="0"/>
                </a:moveTo>
                <a:lnTo>
                  <a:pt x="3137620" y="0"/>
                </a:lnTo>
                <a:lnTo>
                  <a:pt x="3137620" y="3004394"/>
                </a:lnTo>
                <a:lnTo>
                  <a:pt x="0" y="3004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70650" y="5424145"/>
            <a:ext cx="1723301" cy="2173681"/>
          </a:xfrm>
          <a:custGeom>
            <a:avLst/>
            <a:gdLst/>
            <a:ahLst/>
            <a:cxnLst/>
            <a:rect r="r" b="b" t="t" l="l"/>
            <a:pathLst>
              <a:path h="2173681" w="1723301">
                <a:moveTo>
                  <a:pt x="0" y="0"/>
                </a:moveTo>
                <a:lnTo>
                  <a:pt x="1723301" y="0"/>
                </a:lnTo>
                <a:lnTo>
                  <a:pt x="1723301" y="2173681"/>
                </a:lnTo>
                <a:lnTo>
                  <a:pt x="0" y="21736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247120" y="1175480"/>
            <a:ext cx="903170" cy="1888646"/>
          </a:xfrm>
          <a:custGeom>
            <a:avLst/>
            <a:gdLst/>
            <a:ahLst/>
            <a:cxnLst/>
            <a:rect r="r" b="b" t="t" l="l"/>
            <a:pathLst>
              <a:path h="1888646" w="903170">
                <a:moveTo>
                  <a:pt x="0" y="0"/>
                </a:moveTo>
                <a:lnTo>
                  <a:pt x="903170" y="0"/>
                </a:lnTo>
                <a:lnTo>
                  <a:pt x="903170" y="1888646"/>
                </a:lnTo>
                <a:lnTo>
                  <a:pt x="0" y="18886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824877" y="-1687354"/>
            <a:ext cx="3379575" cy="2833326"/>
          </a:xfrm>
          <a:custGeom>
            <a:avLst/>
            <a:gdLst/>
            <a:ahLst/>
            <a:cxnLst/>
            <a:rect r="r" b="b" t="t" l="l"/>
            <a:pathLst>
              <a:path h="2833326" w="3379575">
                <a:moveTo>
                  <a:pt x="0" y="0"/>
                </a:moveTo>
                <a:lnTo>
                  <a:pt x="3379575" y="0"/>
                </a:lnTo>
                <a:lnTo>
                  <a:pt x="3379575" y="2833326"/>
                </a:lnTo>
                <a:lnTo>
                  <a:pt x="0" y="283332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4137643" y="7222741"/>
            <a:ext cx="903170" cy="1888646"/>
          </a:xfrm>
          <a:custGeom>
            <a:avLst/>
            <a:gdLst/>
            <a:ahLst/>
            <a:cxnLst/>
            <a:rect r="r" b="b" t="t" l="l"/>
            <a:pathLst>
              <a:path h="1888646" w="903170">
                <a:moveTo>
                  <a:pt x="0" y="0"/>
                </a:moveTo>
                <a:lnTo>
                  <a:pt x="903170" y="0"/>
                </a:lnTo>
                <a:lnTo>
                  <a:pt x="903170" y="1888645"/>
                </a:lnTo>
                <a:lnTo>
                  <a:pt x="0" y="18886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32531" y="593750"/>
            <a:ext cx="2218973" cy="3063545"/>
          </a:xfrm>
          <a:custGeom>
            <a:avLst/>
            <a:gdLst/>
            <a:ahLst/>
            <a:cxnLst/>
            <a:rect r="r" b="b" t="t" l="l"/>
            <a:pathLst>
              <a:path h="3063545" w="2218973">
                <a:moveTo>
                  <a:pt x="0" y="0"/>
                </a:moveTo>
                <a:lnTo>
                  <a:pt x="2218972" y="0"/>
                </a:lnTo>
                <a:lnTo>
                  <a:pt x="2218972" y="3063545"/>
                </a:lnTo>
                <a:lnTo>
                  <a:pt x="0" y="30635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100865" y="4637799"/>
            <a:ext cx="9117701" cy="2405634"/>
          </a:xfrm>
          <a:prstGeom prst="rect">
            <a:avLst/>
          </a:prstGeom>
        </p:spPr>
        <p:txBody>
          <a:bodyPr anchor="t" rtlCol="false" tIns="0" lIns="0" bIns="0" rIns="0">
            <a:spAutoFit/>
          </a:bodyPr>
          <a:lstStyle/>
          <a:p>
            <a:pPr algn="just">
              <a:lnSpc>
                <a:spcPts val="3825"/>
              </a:lnSpc>
            </a:pPr>
            <a:r>
              <a:rPr lang="en-US" sz="2400">
                <a:solidFill>
                  <a:srgbClr val="000000"/>
                </a:solidFill>
                <a:latin typeface="Now"/>
              </a:rPr>
              <a:t>1-The IEEE 802.11ah (HaLow) wireless communication protocol 2-IPv6 combined with 6TiSCH</a:t>
            </a:r>
          </a:p>
          <a:p>
            <a:pPr algn="l">
              <a:lnSpc>
                <a:spcPts val="3825"/>
              </a:lnSpc>
            </a:pPr>
            <a:r>
              <a:rPr lang="en-US" sz="2400">
                <a:solidFill>
                  <a:srgbClr val="000000"/>
                </a:solidFill>
                <a:latin typeface="Now"/>
              </a:rPr>
              <a:t>3-TCP is the best transport layer protocol</a:t>
            </a:r>
          </a:p>
          <a:p>
            <a:pPr algn="l">
              <a:lnSpc>
                <a:spcPts val="3825"/>
              </a:lnSpc>
            </a:pPr>
            <a:r>
              <a:rPr lang="en-US" sz="2400">
                <a:solidFill>
                  <a:srgbClr val="000000"/>
                </a:solidFill>
                <a:latin typeface="Now"/>
              </a:rPr>
              <a:t>4-MQTT</a:t>
            </a:r>
          </a:p>
          <a:p>
            <a:pPr algn="l">
              <a:lnSpc>
                <a:spcPts val="3825"/>
              </a:lnSpc>
            </a:pPr>
            <a:r>
              <a:rPr lang="en-US" sz="2400">
                <a:solidFill>
                  <a:srgbClr val="000000"/>
                </a:solidFill>
                <a:latin typeface="Now"/>
              </a:rPr>
              <a:t>5-OneM2M</a:t>
            </a:r>
          </a:p>
        </p:txBody>
      </p:sp>
      <p:sp>
        <p:nvSpPr>
          <p:cNvPr name="TextBox 11" id="11"/>
          <p:cNvSpPr txBox="true"/>
          <p:nvPr/>
        </p:nvSpPr>
        <p:spPr>
          <a:xfrm rot="0">
            <a:off x="7356205" y="2908687"/>
            <a:ext cx="3575409" cy="1155773"/>
          </a:xfrm>
          <a:prstGeom prst="rect">
            <a:avLst/>
          </a:prstGeom>
        </p:spPr>
        <p:txBody>
          <a:bodyPr anchor="t" rtlCol="false" tIns="0" lIns="0" bIns="0" rIns="0">
            <a:spAutoFit/>
          </a:bodyPr>
          <a:lstStyle/>
          <a:p>
            <a:pPr algn="l">
              <a:lnSpc>
                <a:spcPts val="9800"/>
              </a:lnSpc>
            </a:pPr>
            <a:r>
              <a:rPr lang="en-US" sz="7000" spc="42">
                <a:solidFill>
                  <a:srgbClr val="000000"/>
                </a:solidFill>
                <a:latin typeface="IBM Plex Sans Condensed"/>
              </a:rPr>
              <a:t>Protocols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0" y="0"/>
            <a:ext cx="5442556" cy="10287000"/>
          </a:xfrm>
          <a:custGeom>
            <a:avLst/>
            <a:gdLst/>
            <a:ahLst/>
            <a:cxnLst/>
            <a:rect r="r" b="b" t="t" l="l"/>
            <a:pathLst>
              <a:path h="10287000" w="5442556">
                <a:moveTo>
                  <a:pt x="0" y="0"/>
                </a:moveTo>
                <a:lnTo>
                  <a:pt x="5442556" y="0"/>
                </a:lnTo>
                <a:lnTo>
                  <a:pt x="5442556" y="10287000"/>
                </a:lnTo>
                <a:lnTo>
                  <a:pt x="0" y="10287000"/>
                </a:lnTo>
                <a:lnTo>
                  <a:pt x="0" y="0"/>
                </a:lnTo>
                <a:close/>
              </a:path>
            </a:pathLst>
          </a:custGeom>
          <a:blipFill>
            <a:blip r:embed="rId3"/>
            <a:stretch>
              <a:fillRect l="-94609" t="0" r="-93106" b="-1481"/>
            </a:stretch>
          </a:blipFill>
        </p:spPr>
      </p:sp>
      <p:sp>
        <p:nvSpPr>
          <p:cNvPr name="Freeform 4" id="4"/>
          <p:cNvSpPr/>
          <p:nvPr/>
        </p:nvSpPr>
        <p:spPr>
          <a:xfrm flipH="false" flipV="false" rot="0">
            <a:off x="4180151" y="8000152"/>
            <a:ext cx="6465484" cy="547030"/>
          </a:xfrm>
          <a:custGeom>
            <a:avLst/>
            <a:gdLst/>
            <a:ahLst/>
            <a:cxnLst/>
            <a:rect r="r" b="b" t="t" l="l"/>
            <a:pathLst>
              <a:path h="547030" w="6465484">
                <a:moveTo>
                  <a:pt x="0" y="0"/>
                </a:moveTo>
                <a:lnTo>
                  <a:pt x="6465484" y="0"/>
                </a:lnTo>
                <a:lnTo>
                  <a:pt x="6465484" y="547031"/>
                </a:lnTo>
                <a:lnTo>
                  <a:pt x="0" y="547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294470" y="887530"/>
            <a:ext cx="1616640" cy="1572749"/>
          </a:xfrm>
          <a:custGeom>
            <a:avLst/>
            <a:gdLst/>
            <a:ahLst/>
            <a:cxnLst/>
            <a:rect r="r" b="b" t="t" l="l"/>
            <a:pathLst>
              <a:path h="1572749" w="1616640">
                <a:moveTo>
                  <a:pt x="0" y="0"/>
                </a:moveTo>
                <a:lnTo>
                  <a:pt x="1616640" y="0"/>
                </a:lnTo>
                <a:lnTo>
                  <a:pt x="1616640" y="1572749"/>
                </a:lnTo>
                <a:lnTo>
                  <a:pt x="0" y="15727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a:grpSpLocks noChangeAspect="true"/>
          </p:cNvGrpSpPr>
          <p:nvPr/>
        </p:nvGrpSpPr>
        <p:grpSpPr>
          <a:xfrm rot="0">
            <a:off x="13007530" y="2304964"/>
            <a:ext cx="212065" cy="100089"/>
            <a:chOff x="0" y="0"/>
            <a:chExt cx="212065" cy="100089"/>
          </a:xfrm>
        </p:grpSpPr>
        <p:sp>
          <p:nvSpPr>
            <p:cNvPr name="Freeform 7" id="7"/>
            <p:cNvSpPr/>
            <p:nvPr/>
          </p:nvSpPr>
          <p:spPr>
            <a:xfrm flipH="false" flipV="false" rot="0">
              <a:off x="-4445" y="-4953"/>
              <a:ext cx="274574" cy="106172"/>
            </a:xfrm>
            <a:custGeom>
              <a:avLst/>
              <a:gdLst/>
              <a:ahLst/>
              <a:cxnLst/>
              <a:rect r="r" b="b" t="t" l="l"/>
              <a:pathLst>
                <a:path h="106172" w="274574">
                  <a:moveTo>
                    <a:pt x="117729" y="89916"/>
                  </a:moveTo>
                  <a:cubicBezTo>
                    <a:pt x="100076" y="96393"/>
                    <a:pt x="82296" y="103124"/>
                    <a:pt x="63627" y="104648"/>
                  </a:cubicBezTo>
                  <a:cubicBezTo>
                    <a:pt x="44958" y="106172"/>
                    <a:pt x="14986" y="103505"/>
                    <a:pt x="6731" y="78867"/>
                  </a:cubicBezTo>
                  <a:cubicBezTo>
                    <a:pt x="0" y="58928"/>
                    <a:pt x="8636" y="34163"/>
                    <a:pt x="26162" y="27305"/>
                  </a:cubicBezTo>
                  <a:cubicBezTo>
                    <a:pt x="84455" y="4318"/>
                    <a:pt x="142748" y="0"/>
                    <a:pt x="185674" y="10160"/>
                  </a:cubicBezTo>
                  <a:cubicBezTo>
                    <a:pt x="274574" y="31369"/>
                    <a:pt x="145542" y="79629"/>
                    <a:pt x="117729" y="89916"/>
                  </a:cubicBezTo>
                  <a:close/>
                </a:path>
              </a:pathLst>
            </a:custGeom>
            <a:solidFill>
              <a:srgbClr val="E4FF97"/>
            </a:solidFill>
          </p:spPr>
        </p:sp>
      </p:grpSp>
      <p:grpSp>
        <p:nvGrpSpPr>
          <p:cNvPr name="Group 8" id="8"/>
          <p:cNvGrpSpPr>
            <a:grpSpLocks noChangeAspect="true"/>
          </p:cNvGrpSpPr>
          <p:nvPr/>
        </p:nvGrpSpPr>
        <p:grpSpPr>
          <a:xfrm rot="0">
            <a:off x="12972555" y="1398889"/>
            <a:ext cx="1723711" cy="1870929"/>
            <a:chOff x="0" y="0"/>
            <a:chExt cx="1723708" cy="1870926"/>
          </a:xfrm>
        </p:grpSpPr>
        <p:sp>
          <p:nvSpPr>
            <p:cNvPr name="Freeform 9" id="9"/>
            <p:cNvSpPr/>
            <p:nvPr/>
          </p:nvSpPr>
          <p:spPr>
            <a:xfrm flipH="false" flipV="false" rot="0">
              <a:off x="329184" y="1355344"/>
              <a:ext cx="502920" cy="452120"/>
            </a:xfrm>
            <a:custGeom>
              <a:avLst/>
              <a:gdLst/>
              <a:ahLst/>
              <a:cxnLst/>
              <a:rect r="r" b="b" t="t" l="l"/>
              <a:pathLst>
                <a:path h="452120" w="502920">
                  <a:moveTo>
                    <a:pt x="141605" y="29591"/>
                  </a:moveTo>
                  <a:cubicBezTo>
                    <a:pt x="185293" y="29591"/>
                    <a:pt x="254889" y="55753"/>
                    <a:pt x="281051" y="65532"/>
                  </a:cubicBezTo>
                  <a:lnTo>
                    <a:pt x="314579" y="78740"/>
                  </a:lnTo>
                  <a:cubicBezTo>
                    <a:pt x="421894" y="123317"/>
                    <a:pt x="466217" y="165100"/>
                    <a:pt x="461772" y="188214"/>
                  </a:cubicBezTo>
                  <a:cubicBezTo>
                    <a:pt x="455549" y="220091"/>
                    <a:pt x="384556" y="341884"/>
                    <a:pt x="346329" y="407416"/>
                  </a:cubicBezTo>
                  <a:lnTo>
                    <a:pt x="337947" y="421894"/>
                  </a:lnTo>
                  <a:cubicBezTo>
                    <a:pt x="336804" y="422148"/>
                    <a:pt x="334899" y="422402"/>
                    <a:pt x="331597" y="422402"/>
                  </a:cubicBezTo>
                  <a:cubicBezTo>
                    <a:pt x="318643" y="422402"/>
                    <a:pt x="284988" y="417957"/>
                    <a:pt x="202184" y="390017"/>
                  </a:cubicBezTo>
                  <a:cubicBezTo>
                    <a:pt x="170942" y="379476"/>
                    <a:pt x="80899" y="337693"/>
                    <a:pt x="43942" y="296926"/>
                  </a:cubicBezTo>
                  <a:cubicBezTo>
                    <a:pt x="37719" y="287909"/>
                    <a:pt x="37465" y="243205"/>
                    <a:pt x="108585" y="40132"/>
                  </a:cubicBezTo>
                  <a:lnTo>
                    <a:pt x="117475" y="33909"/>
                  </a:lnTo>
                  <a:cubicBezTo>
                    <a:pt x="123825" y="30988"/>
                    <a:pt x="132080" y="29718"/>
                    <a:pt x="141605" y="29718"/>
                  </a:cubicBezTo>
                  <a:close/>
                  <a:moveTo>
                    <a:pt x="141859" y="0"/>
                  </a:moveTo>
                  <a:cubicBezTo>
                    <a:pt x="127000" y="0"/>
                    <a:pt x="114808" y="2413"/>
                    <a:pt x="104902" y="7112"/>
                  </a:cubicBezTo>
                  <a:cubicBezTo>
                    <a:pt x="92202" y="13208"/>
                    <a:pt x="83312" y="22860"/>
                    <a:pt x="78740" y="35814"/>
                  </a:cubicBezTo>
                  <a:cubicBezTo>
                    <a:pt x="15367" y="216535"/>
                    <a:pt x="0" y="292735"/>
                    <a:pt x="21844" y="316865"/>
                  </a:cubicBezTo>
                  <a:cubicBezTo>
                    <a:pt x="58039" y="356743"/>
                    <a:pt x="132969" y="393954"/>
                    <a:pt x="173355" y="410845"/>
                  </a:cubicBezTo>
                  <a:lnTo>
                    <a:pt x="181229" y="414147"/>
                  </a:lnTo>
                  <a:lnTo>
                    <a:pt x="192659" y="418211"/>
                  </a:lnTo>
                  <a:cubicBezTo>
                    <a:pt x="268351" y="443738"/>
                    <a:pt x="309245" y="452120"/>
                    <a:pt x="332105" y="452120"/>
                  </a:cubicBezTo>
                  <a:cubicBezTo>
                    <a:pt x="351536" y="452120"/>
                    <a:pt x="358140" y="446024"/>
                    <a:pt x="362204" y="438912"/>
                  </a:cubicBezTo>
                  <a:lnTo>
                    <a:pt x="371856" y="422402"/>
                  </a:lnTo>
                  <a:cubicBezTo>
                    <a:pt x="430784" y="321437"/>
                    <a:pt x="484124" y="227838"/>
                    <a:pt x="490728" y="194056"/>
                  </a:cubicBezTo>
                  <a:cubicBezTo>
                    <a:pt x="502920" y="131445"/>
                    <a:pt x="389001" y="74549"/>
                    <a:pt x="291338" y="37973"/>
                  </a:cubicBezTo>
                  <a:cubicBezTo>
                    <a:pt x="223266" y="12446"/>
                    <a:pt x="175514" y="127"/>
                    <a:pt x="141732" y="127"/>
                  </a:cubicBezTo>
                  <a:close/>
                </a:path>
              </a:pathLst>
            </a:custGeom>
            <a:solidFill>
              <a:srgbClr val="E4FF97"/>
            </a:solidFill>
          </p:spPr>
        </p:sp>
        <p:sp>
          <p:nvSpPr>
            <p:cNvPr name="Freeform 10" id="10"/>
            <p:cNvSpPr/>
            <p:nvPr/>
          </p:nvSpPr>
          <p:spPr>
            <a:xfrm flipH="false" flipV="false" rot="0">
              <a:off x="389255" y="1419225"/>
              <a:ext cx="411480" cy="175387"/>
            </a:xfrm>
            <a:custGeom>
              <a:avLst/>
              <a:gdLst/>
              <a:ahLst/>
              <a:cxnLst/>
              <a:rect r="r" b="b" t="t" l="l"/>
              <a:pathLst>
                <a:path h="175387" w="411480">
                  <a:moveTo>
                    <a:pt x="9652" y="40513"/>
                  </a:moveTo>
                  <a:lnTo>
                    <a:pt x="889" y="33655"/>
                  </a:lnTo>
                  <a:cubicBezTo>
                    <a:pt x="0" y="19685"/>
                    <a:pt x="6096" y="12573"/>
                    <a:pt x="14224" y="12065"/>
                  </a:cubicBezTo>
                  <a:cubicBezTo>
                    <a:pt x="182626" y="0"/>
                    <a:pt x="393954" y="140335"/>
                    <a:pt x="402844" y="146304"/>
                  </a:cubicBezTo>
                  <a:lnTo>
                    <a:pt x="411480" y="160020"/>
                  </a:lnTo>
                  <a:cubicBezTo>
                    <a:pt x="402336" y="173482"/>
                    <a:pt x="393192" y="175387"/>
                    <a:pt x="386334" y="170942"/>
                  </a:cubicBezTo>
                  <a:cubicBezTo>
                    <a:pt x="384302" y="169545"/>
                    <a:pt x="174498" y="30226"/>
                    <a:pt x="16256" y="41656"/>
                  </a:cubicBezTo>
                  <a:lnTo>
                    <a:pt x="11557" y="41402"/>
                  </a:lnTo>
                  <a:close/>
                </a:path>
              </a:pathLst>
            </a:custGeom>
            <a:solidFill>
              <a:srgbClr val="E4FF97"/>
            </a:solidFill>
          </p:spPr>
        </p:sp>
        <p:sp>
          <p:nvSpPr>
            <p:cNvPr name="Freeform 11" id="11"/>
            <p:cNvSpPr/>
            <p:nvPr/>
          </p:nvSpPr>
          <p:spPr>
            <a:xfrm flipH="false" flipV="false" rot="0">
              <a:off x="428244" y="1514983"/>
              <a:ext cx="344043" cy="148336"/>
            </a:xfrm>
            <a:custGeom>
              <a:avLst/>
              <a:gdLst/>
              <a:ahLst/>
              <a:cxnLst/>
              <a:rect r="r" b="b" t="t" l="l"/>
              <a:pathLst>
                <a:path h="148336" w="344043">
                  <a:moveTo>
                    <a:pt x="9525" y="28956"/>
                  </a:moveTo>
                  <a:lnTo>
                    <a:pt x="0" y="20828"/>
                  </a:lnTo>
                  <a:cubicBezTo>
                    <a:pt x="889" y="6223"/>
                    <a:pt x="7874" y="0"/>
                    <a:pt x="16129" y="508"/>
                  </a:cubicBezTo>
                  <a:cubicBezTo>
                    <a:pt x="161163" y="9398"/>
                    <a:pt x="328041" y="114554"/>
                    <a:pt x="335153" y="118999"/>
                  </a:cubicBezTo>
                  <a:lnTo>
                    <a:pt x="344043" y="132461"/>
                  </a:lnTo>
                  <a:cubicBezTo>
                    <a:pt x="335280" y="146304"/>
                    <a:pt x="326136" y="148336"/>
                    <a:pt x="319278" y="144018"/>
                  </a:cubicBezTo>
                  <a:cubicBezTo>
                    <a:pt x="317627" y="142875"/>
                    <a:pt x="151638" y="38481"/>
                    <a:pt x="14351" y="29972"/>
                  </a:cubicBezTo>
                  <a:lnTo>
                    <a:pt x="10922" y="29337"/>
                  </a:lnTo>
                  <a:close/>
                </a:path>
              </a:pathLst>
            </a:custGeom>
            <a:solidFill>
              <a:srgbClr val="E4FF97"/>
            </a:solidFill>
          </p:spPr>
        </p:sp>
        <p:sp>
          <p:nvSpPr>
            <p:cNvPr name="Freeform 12" id="12"/>
            <p:cNvSpPr/>
            <p:nvPr/>
          </p:nvSpPr>
          <p:spPr>
            <a:xfrm flipH="false" flipV="false" rot="0">
              <a:off x="491490" y="1602105"/>
              <a:ext cx="245491" cy="128905"/>
            </a:xfrm>
            <a:custGeom>
              <a:avLst/>
              <a:gdLst/>
              <a:ahLst/>
              <a:cxnLst/>
              <a:rect r="r" b="b" t="t" l="l"/>
              <a:pathLst>
                <a:path h="128905" w="245491">
                  <a:moveTo>
                    <a:pt x="223266" y="126365"/>
                  </a:moveTo>
                  <a:lnTo>
                    <a:pt x="220726" y="125095"/>
                  </a:lnTo>
                  <a:cubicBezTo>
                    <a:pt x="218186" y="123063"/>
                    <a:pt x="139319" y="58928"/>
                    <a:pt x="13081" y="30734"/>
                  </a:cubicBezTo>
                  <a:lnTo>
                    <a:pt x="0" y="21082"/>
                  </a:lnTo>
                  <a:cubicBezTo>
                    <a:pt x="3556" y="5080"/>
                    <a:pt x="11557" y="0"/>
                    <a:pt x="19431" y="1778"/>
                  </a:cubicBezTo>
                  <a:cubicBezTo>
                    <a:pt x="153416" y="31750"/>
                    <a:pt x="234823" y="98552"/>
                    <a:pt x="238252" y="101346"/>
                  </a:cubicBezTo>
                  <a:lnTo>
                    <a:pt x="245491" y="115951"/>
                  </a:lnTo>
                  <a:cubicBezTo>
                    <a:pt x="235966" y="127381"/>
                    <a:pt x="228981" y="128905"/>
                    <a:pt x="223266" y="126492"/>
                  </a:cubicBezTo>
                  <a:close/>
                </a:path>
              </a:pathLst>
            </a:custGeom>
            <a:solidFill>
              <a:srgbClr val="E4FF97"/>
            </a:solidFill>
          </p:spPr>
        </p:sp>
        <p:sp>
          <p:nvSpPr>
            <p:cNvPr name="Freeform 13" id="13"/>
            <p:cNvSpPr/>
            <p:nvPr/>
          </p:nvSpPr>
          <p:spPr>
            <a:xfrm flipH="false" flipV="false" rot="0">
              <a:off x="414020" y="464439"/>
              <a:ext cx="828421" cy="1025017"/>
            </a:xfrm>
            <a:custGeom>
              <a:avLst/>
              <a:gdLst/>
              <a:ahLst/>
              <a:cxnLst/>
              <a:rect r="r" b="b" t="t" l="l"/>
              <a:pathLst>
                <a:path h="1025017" w="828421">
                  <a:moveTo>
                    <a:pt x="349758" y="1021969"/>
                  </a:moveTo>
                  <a:cubicBezTo>
                    <a:pt x="358140" y="941324"/>
                    <a:pt x="419989" y="881761"/>
                    <a:pt x="470281" y="846074"/>
                  </a:cubicBezTo>
                  <a:lnTo>
                    <a:pt x="548386" y="797179"/>
                  </a:lnTo>
                  <a:cubicBezTo>
                    <a:pt x="580898" y="778129"/>
                    <a:pt x="614553" y="758444"/>
                    <a:pt x="644017" y="734949"/>
                  </a:cubicBezTo>
                  <a:cubicBezTo>
                    <a:pt x="711962" y="680720"/>
                    <a:pt x="760603" y="604520"/>
                    <a:pt x="780796" y="519938"/>
                  </a:cubicBezTo>
                  <a:cubicBezTo>
                    <a:pt x="798068" y="448183"/>
                    <a:pt x="794004" y="372110"/>
                    <a:pt x="769239" y="305943"/>
                  </a:cubicBezTo>
                  <a:cubicBezTo>
                    <a:pt x="729234" y="198501"/>
                    <a:pt x="632333" y="109601"/>
                    <a:pt x="509905" y="67945"/>
                  </a:cubicBezTo>
                  <a:cubicBezTo>
                    <a:pt x="452120" y="48260"/>
                    <a:pt x="364490" y="30734"/>
                    <a:pt x="275336" y="58547"/>
                  </a:cubicBezTo>
                  <a:cubicBezTo>
                    <a:pt x="188976" y="85598"/>
                    <a:pt x="113792" y="154559"/>
                    <a:pt x="74295" y="242951"/>
                  </a:cubicBezTo>
                  <a:cubicBezTo>
                    <a:pt x="37211" y="326136"/>
                    <a:pt x="30480" y="424688"/>
                    <a:pt x="55499" y="520573"/>
                  </a:cubicBezTo>
                  <a:lnTo>
                    <a:pt x="82550" y="603885"/>
                  </a:lnTo>
                  <a:cubicBezTo>
                    <a:pt x="94742" y="637794"/>
                    <a:pt x="107315" y="672846"/>
                    <a:pt x="115062" y="709041"/>
                  </a:cubicBezTo>
                  <a:cubicBezTo>
                    <a:pt x="132334" y="789305"/>
                    <a:pt x="119126" y="862203"/>
                    <a:pt x="78740" y="909193"/>
                  </a:cubicBezTo>
                  <a:lnTo>
                    <a:pt x="56261" y="889889"/>
                  </a:lnTo>
                  <a:cubicBezTo>
                    <a:pt x="90424" y="850011"/>
                    <a:pt x="101346" y="786384"/>
                    <a:pt x="86106" y="715264"/>
                  </a:cubicBezTo>
                  <a:cubicBezTo>
                    <a:pt x="78740" y="680974"/>
                    <a:pt x="66548" y="646811"/>
                    <a:pt x="54610" y="613918"/>
                  </a:cubicBezTo>
                  <a:lnTo>
                    <a:pt x="26670" y="528066"/>
                  </a:lnTo>
                  <a:cubicBezTo>
                    <a:pt x="0" y="425704"/>
                    <a:pt x="7239" y="320040"/>
                    <a:pt x="47117" y="230886"/>
                  </a:cubicBezTo>
                  <a:cubicBezTo>
                    <a:pt x="90170" y="134874"/>
                    <a:pt x="172085" y="59817"/>
                    <a:pt x="266446" y="30353"/>
                  </a:cubicBezTo>
                  <a:cubicBezTo>
                    <a:pt x="363220" y="0"/>
                    <a:pt x="457327" y="18796"/>
                    <a:pt x="519430" y="40005"/>
                  </a:cubicBezTo>
                  <a:cubicBezTo>
                    <a:pt x="650240" y="84455"/>
                    <a:pt x="754126" y="179959"/>
                    <a:pt x="797179" y="295529"/>
                  </a:cubicBezTo>
                  <a:cubicBezTo>
                    <a:pt x="823849" y="367284"/>
                    <a:pt x="828421" y="449453"/>
                    <a:pt x="809752" y="526796"/>
                  </a:cubicBezTo>
                  <a:cubicBezTo>
                    <a:pt x="787908" y="617728"/>
                    <a:pt x="735711" y="699770"/>
                    <a:pt x="662559" y="758063"/>
                  </a:cubicBezTo>
                  <a:cubicBezTo>
                    <a:pt x="631317" y="782955"/>
                    <a:pt x="596900" y="803148"/>
                    <a:pt x="563372" y="822706"/>
                  </a:cubicBezTo>
                  <a:lnTo>
                    <a:pt x="487299" y="870204"/>
                  </a:lnTo>
                  <a:cubicBezTo>
                    <a:pt x="441960" y="902335"/>
                    <a:pt x="386334" y="955294"/>
                    <a:pt x="379095" y="1025017"/>
                  </a:cubicBezTo>
                  <a:lnTo>
                    <a:pt x="349631" y="1021969"/>
                  </a:lnTo>
                  <a:close/>
                </a:path>
              </a:pathLst>
            </a:custGeom>
            <a:solidFill>
              <a:srgbClr val="E4FF97"/>
            </a:solidFill>
          </p:spPr>
        </p:sp>
        <p:sp>
          <p:nvSpPr>
            <p:cNvPr name="Freeform 14" id="14"/>
            <p:cNvSpPr/>
            <p:nvPr/>
          </p:nvSpPr>
          <p:spPr>
            <a:xfrm flipH="false" flipV="false" rot="0">
              <a:off x="558927" y="1018413"/>
              <a:ext cx="353822" cy="423926"/>
            </a:xfrm>
            <a:custGeom>
              <a:avLst/>
              <a:gdLst/>
              <a:ahLst/>
              <a:cxnLst/>
              <a:rect r="r" b="b" t="t" l="l"/>
              <a:pathLst>
                <a:path h="423926" w="353822">
                  <a:moveTo>
                    <a:pt x="104521" y="420116"/>
                  </a:moveTo>
                  <a:cubicBezTo>
                    <a:pt x="113538" y="351790"/>
                    <a:pt x="165100" y="243332"/>
                    <a:pt x="225044" y="183515"/>
                  </a:cubicBezTo>
                  <a:cubicBezTo>
                    <a:pt x="210693" y="174498"/>
                    <a:pt x="198628" y="164211"/>
                    <a:pt x="190754" y="154051"/>
                  </a:cubicBezTo>
                  <a:lnTo>
                    <a:pt x="188341" y="150876"/>
                  </a:lnTo>
                  <a:cubicBezTo>
                    <a:pt x="162814" y="151511"/>
                    <a:pt x="137287" y="147574"/>
                    <a:pt x="113284" y="137668"/>
                  </a:cubicBezTo>
                  <a:lnTo>
                    <a:pt x="112776" y="137541"/>
                  </a:lnTo>
                  <a:cubicBezTo>
                    <a:pt x="106045" y="219837"/>
                    <a:pt x="76327" y="304292"/>
                    <a:pt x="25019" y="384810"/>
                  </a:cubicBezTo>
                  <a:lnTo>
                    <a:pt x="0" y="368935"/>
                  </a:lnTo>
                  <a:cubicBezTo>
                    <a:pt x="51435" y="288163"/>
                    <a:pt x="79883" y="203708"/>
                    <a:pt x="83693" y="121920"/>
                  </a:cubicBezTo>
                  <a:cubicBezTo>
                    <a:pt x="59182" y="105410"/>
                    <a:pt x="40259" y="82677"/>
                    <a:pt x="29718" y="56642"/>
                  </a:cubicBezTo>
                  <a:cubicBezTo>
                    <a:pt x="26035" y="47752"/>
                    <a:pt x="22098" y="34417"/>
                    <a:pt x="28194" y="21336"/>
                  </a:cubicBezTo>
                  <a:cubicBezTo>
                    <a:pt x="32512" y="12065"/>
                    <a:pt x="41148" y="5715"/>
                    <a:pt x="51943" y="3937"/>
                  </a:cubicBezTo>
                  <a:cubicBezTo>
                    <a:pt x="64643" y="1778"/>
                    <a:pt x="78486" y="6223"/>
                    <a:pt x="87376" y="15113"/>
                  </a:cubicBezTo>
                  <a:cubicBezTo>
                    <a:pt x="99822" y="27686"/>
                    <a:pt x="110998" y="51689"/>
                    <a:pt x="112268" y="68453"/>
                  </a:cubicBezTo>
                  <a:lnTo>
                    <a:pt x="113665" y="105283"/>
                  </a:lnTo>
                  <a:cubicBezTo>
                    <a:pt x="117094" y="107061"/>
                    <a:pt x="120650" y="108585"/>
                    <a:pt x="124206" y="110236"/>
                  </a:cubicBezTo>
                  <a:lnTo>
                    <a:pt x="170688" y="120269"/>
                  </a:lnTo>
                  <a:cubicBezTo>
                    <a:pt x="160401" y="95250"/>
                    <a:pt x="159131" y="69723"/>
                    <a:pt x="167513" y="47752"/>
                  </a:cubicBezTo>
                  <a:cubicBezTo>
                    <a:pt x="175641" y="26670"/>
                    <a:pt x="195961" y="9652"/>
                    <a:pt x="219329" y="4445"/>
                  </a:cubicBezTo>
                  <a:cubicBezTo>
                    <a:pt x="239014" y="0"/>
                    <a:pt x="257937" y="4699"/>
                    <a:pt x="271145" y="17272"/>
                  </a:cubicBezTo>
                  <a:cubicBezTo>
                    <a:pt x="289941" y="35179"/>
                    <a:pt x="294386" y="65786"/>
                    <a:pt x="282067" y="91694"/>
                  </a:cubicBezTo>
                  <a:cubicBezTo>
                    <a:pt x="269875" y="117094"/>
                    <a:pt x="246507" y="131318"/>
                    <a:pt x="229108" y="138811"/>
                  </a:cubicBezTo>
                  <a:lnTo>
                    <a:pt x="222885" y="141351"/>
                  </a:lnTo>
                  <a:cubicBezTo>
                    <a:pt x="226949" y="149606"/>
                    <a:pt x="236982" y="156845"/>
                    <a:pt x="248285" y="163068"/>
                  </a:cubicBezTo>
                  <a:cubicBezTo>
                    <a:pt x="261366" y="153289"/>
                    <a:pt x="274701" y="146304"/>
                    <a:pt x="287782" y="142875"/>
                  </a:cubicBezTo>
                  <a:cubicBezTo>
                    <a:pt x="312674" y="136398"/>
                    <a:pt x="334010" y="144907"/>
                    <a:pt x="344170" y="156083"/>
                  </a:cubicBezTo>
                  <a:cubicBezTo>
                    <a:pt x="351536" y="164211"/>
                    <a:pt x="353822" y="174498"/>
                    <a:pt x="350393" y="183642"/>
                  </a:cubicBezTo>
                  <a:cubicBezTo>
                    <a:pt x="345059" y="198120"/>
                    <a:pt x="332613" y="207518"/>
                    <a:pt x="315722" y="210058"/>
                  </a:cubicBezTo>
                  <a:cubicBezTo>
                    <a:pt x="297434" y="212852"/>
                    <a:pt x="274447" y="207518"/>
                    <a:pt x="252476" y="198120"/>
                  </a:cubicBezTo>
                  <a:cubicBezTo>
                    <a:pt x="198374" y="248285"/>
                    <a:pt x="142621" y="354711"/>
                    <a:pt x="133477" y="423926"/>
                  </a:cubicBezTo>
                  <a:lnTo>
                    <a:pt x="104267" y="420116"/>
                  </a:lnTo>
                  <a:close/>
                  <a:moveTo>
                    <a:pt x="317246" y="172466"/>
                  </a:moveTo>
                  <a:lnTo>
                    <a:pt x="304800" y="169037"/>
                  </a:lnTo>
                  <a:cubicBezTo>
                    <a:pt x="290957" y="172593"/>
                    <a:pt x="286258" y="174498"/>
                    <a:pt x="281432" y="177038"/>
                  </a:cubicBezTo>
                  <a:cubicBezTo>
                    <a:pt x="292608" y="180340"/>
                    <a:pt x="303276" y="181991"/>
                    <a:pt x="311785" y="180721"/>
                  </a:cubicBezTo>
                  <a:lnTo>
                    <a:pt x="320929" y="177292"/>
                  </a:lnTo>
                  <a:lnTo>
                    <a:pt x="319532" y="173355"/>
                  </a:lnTo>
                  <a:close/>
                  <a:moveTo>
                    <a:pt x="63500" y="33909"/>
                  </a:moveTo>
                  <a:lnTo>
                    <a:pt x="59182" y="32766"/>
                  </a:lnTo>
                  <a:lnTo>
                    <a:pt x="55372" y="33655"/>
                  </a:lnTo>
                  <a:lnTo>
                    <a:pt x="54229" y="37338"/>
                  </a:lnTo>
                  <a:cubicBezTo>
                    <a:pt x="63246" y="59690"/>
                    <a:pt x="72390" y="72898"/>
                    <a:pt x="84074" y="83947"/>
                  </a:cubicBezTo>
                  <a:lnTo>
                    <a:pt x="83566" y="75184"/>
                  </a:lnTo>
                  <a:cubicBezTo>
                    <a:pt x="82423" y="60833"/>
                    <a:pt x="74168" y="43561"/>
                    <a:pt x="66675" y="35941"/>
                  </a:cubicBezTo>
                  <a:lnTo>
                    <a:pt x="64770" y="34544"/>
                  </a:lnTo>
                  <a:close/>
                  <a:moveTo>
                    <a:pt x="244475" y="34290"/>
                  </a:moveTo>
                  <a:lnTo>
                    <a:pt x="230632" y="32258"/>
                  </a:lnTo>
                  <a:cubicBezTo>
                    <a:pt x="212598" y="36449"/>
                    <a:pt x="200279" y="46482"/>
                    <a:pt x="195707" y="58293"/>
                  </a:cubicBezTo>
                  <a:cubicBezTo>
                    <a:pt x="189103" y="75184"/>
                    <a:pt x="191770" y="96012"/>
                    <a:pt x="202311" y="116713"/>
                  </a:cubicBezTo>
                  <a:lnTo>
                    <a:pt x="212979" y="113538"/>
                  </a:lnTo>
                  <a:cubicBezTo>
                    <a:pt x="236093" y="103632"/>
                    <a:pt x="249555" y="91948"/>
                    <a:pt x="256032" y="78740"/>
                  </a:cubicBezTo>
                  <a:cubicBezTo>
                    <a:pt x="262636" y="64770"/>
                    <a:pt x="260731" y="47498"/>
                    <a:pt x="251333" y="38608"/>
                  </a:cubicBezTo>
                  <a:lnTo>
                    <a:pt x="246888" y="35179"/>
                  </a:lnTo>
                  <a:close/>
                </a:path>
              </a:pathLst>
            </a:custGeom>
            <a:solidFill>
              <a:srgbClr val="E4FF97"/>
            </a:solidFill>
          </p:spPr>
        </p:sp>
        <p:sp>
          <p:nvSpPr>
            <p:cNvPr name="Freeform 15" id="15"/>
            <p:cNvSpPr/>
            <p:nvPr/>
          </p:nvSpPr>
          <p:spPr>
            <a:xfrm flipH="false" flipV="false" rot="0">
              <a:off x="1230630" y="1248156"/>
              <a:ext cx="245237" cy="186182"/>
            </a:xfrm>
            <a:custGeom>
              <a:avLst/>
              <a:gdLst/>
              <a:ahLst/>
              <a:cxnLst/>
              <a:rect r="r" b="b" t="t" l="l"/>
              <a:pathLst>
                <a:path h="186182" w="245237">
                  <a:moveTo>
                    <a:pt x="86614" y="0"/>
                  </a:moveTo>
                  <a:cubicBezTo>
                    <a:pt x="84455" y="0"/>
                    <a:pt x="82423" y="381"/>
                    <a:pt x="80137" y="1016"/>
                  </a:cubicBezTo>
                  <a:cubicBezTo>
                    <a:pt x="0" y="27559"/>
                    <a:pt x="137668" y="159258"/>
                    <a:pt x="155067" y="173101"/>
                  </a:cubicBezTo>
                  <a:cubicBezTo>
                    <a:pt x="166624" y="182372"/>
                    <a:pt x="177800" y="186182"/>
                    <a:pt x="187960" y="186182"/>
                  </a:cubicBezTo>
                  <a:cubicBezTo>
                    <a:pt x="213360" y="186182"/>
                    <a:pt x="233426" y="162941"/>
                    <a:pt x="242951" y="143129"/>
                  </a:cubicBezTo>
                  <a:lnTo>
                    <a:pt x="244856" y="134239"/>
                  </a:lnTo>
                  <a:cubicBezTo>
                    <a:pt x="245237" y="124079"/>
                    <a:pt x="237490" y="116967"/>
                    <a:pt x="230124" y="110871"/>
                  </a:cubicBezTo>
                  <a:lnTo>
                    <a:pt x="110236" y="11557"/>
                  </a:lnTo>
                  <a:cubicBezTo>
                    <a:pt x="103505" y="5969"/>
                    <a:pt x="95377" y="127"/>
                    <a:pt x="86487" y="127"/>
                  </a:cubicBezTo>
                  <a:close/>
                </a:path>
              </a:pathLst>
            </a:custGeom>
            <a:solidFill>
              <a:srgbClr val="E4FF97"/>
            </a:solidFill>
          </p:spPr>
        </p:sp>
        <p:sp>
          <p:nvSpPr>
            <p:cNvPr name="Freeform 16" id="16"/>
            <p:cNvSpPr/>
            <p:nvPr/>
          </p:nvSpPr>
          <p:spPr>
            <a:xfrm flipH="false" flipV="false" rot="0">
              <a:off x="1242822" y="315849"/>
              <a:ext cx="215265" cy="232918"/>
            </a:xfrm>
            <a:custGeom>
              <a:avLst/>
              <a:gdLst/>
              <a:ahLst/>
              <a:cxnLst/>
              <a:rect r="r" b="b" t="t" l="l"/>
              <a:pathLst>
                <a:path h="232918" w="215265">
                  <a:moveTo>
                    <a:pt x="2540" y="159131"/>
                  </a:moveTo>
                  <a:cubicBezTo>
                    <a:pt x="0" y="148590"/>
                    <a:pt x="7747" y="138684"/>
                    <a:pt x="14986" y="130556"/>
                  </a:cubicBezTo>
                  <a:lnTo>
                    <a:pt x="118872" y="14605"/>
                  </a:lnTo>
                  <a:cubicBezTo>
                    <a:pt x="125222" y="7620"/>
                    <a:pt x="132588" y="0"/>
                    <a:pt x="141986" y="0"/>
                  </a:cubicBezTo>
                  <a:lnTo>
                    <a:pt x="150114" y="1524"/>
                  </a:lnTo>
                  <a:cubicBezTo>
                    <a:pt x="174752" y="12573"/>
                    <a:pt x="215265" y="69215"/>
                    <a:pt x="177800" y="95377"/>
                  </a:cubicBezTo>
                  <a:cubicBezTo>
                    <a:pt x="159639" y="108204"/>
                    <a:pt x="19812" y="232918"/>
                    <a:pt x="2413" y="159258"/>
                  </a:cubicBezTo>
                  <a:close/>
                </a:path>
              </a:pathLst>
            </a:custGeom>
            <a:solidFill>
              <a:srgbClr val="E4FF97"/>
            </a:solidFill>
          </p:spPr>
        </p:sp>
        <p:sp>
          <p:nvSpPr>
            <p:cNvPr name="Freeform 17" id="17"/>
            <p:cNvSpPr/>
            <p:nvPr/>
          </p:nvSpPr>
          <p:spPr>
            <a:xfrm flipH="false" flipV="false" rot="0">
              <a:off x="856361" y="63500"/>
              <a:ext cx="131699" cy="224282"/>
            </a:xfrm>
            <a:custGeom>
              <a:avLst/>
              <a:gdLst/>
              <a:ahLst/>
              <a:cxnLst/>
              <a:rect r="r" b="b" t="t" l="l"/>
              <a:pathLst>
                <a:path h="224282" w="131699">
                  <a:moveTo>
                    <a:pt x="45593" y="0"/>
                  </a:moveTo>
                  <a:cubicBezTo>
                    <a:pt x="37592" y="0"/>
                    <a:pt x="29845" y="1397"/>
                    <a:pt x="22987" y="5461"/>
                  </a:cubicBezTo>
                  <a:cubicBezTo>
                    <a:pt x="2032" y="17780"/>
                    <a:pt x="0" y="46736"/>
                    <a:pt x="508" y="70993"/>
                  </a:cubicBezTo>
                  <a:cubicBezTo>
                    <a:pt x="1270" y="104013"/>
                    <a:pt x="1905" y="137033"/>
                    <a:pt x="2667" y="170053"/>
                  </a:cubicBezTo>
                  <a:lnTo>
                    <a:pt x="6858" y="201930"/>
                  </a:lnTo>
                  <a:cubicBezTo>
                    <a:pt x="10541" y="212090"/>
                    <a:pt x="18542" y="221234"/>
                    <a:pt x="29083" y="223647"/>
                  </a:cubicBezTo>
                  <a:cubicBezTo>
                    <a:pt x="30861" y="224028"/>
                    <a:pt x="32639" y="224282"/>
                    <a:pt x="34417" y="224282"/>
                  </a:cubicBezTo>
                  <a:cubicBezTo>
                    <a:pt x="44323" y="224282"/>
                    <a:pt x="53975" y="218567"/>
                    <a:pt x="60325" y="210693"/>
                  </a:cubicBezTo>
                  <a:lnTo>
                    <a:pt x="75438" y="178562"/>
                  </a:lnTo>
                  <a:cubicBezTo>
                    <a:pt x="87503" y="141097"/>
                    <a:pt x="131699" y="56515"/>
                    <a:pt x="100076" y="21463"/>
                  </a:cubicBezTo>
                  <a:cubicBezTo>
                    <a:pt x="89408" y="9652"/>
                    <a:pt x="73533" y="3429"/>
                    <a:pt x="57785" y="1016"/>
                  </a:cubicBezTo>
                  <a:cubicBezTo>
                    <a:pt x="53721" y="381"/>
                    <a:pt x="49530" y="0"/>
                    <a:pt x="45466" y="0"/>
                  </a:cubicBezTo>
                  <a:close/>
                </a:path>
              </a:pathLst>
            </a:custGeom>
            <a:solidFill>
              <a:srgbClr val="E4FF97"/>
            </a:solidFill>
          </p:spPr>
        </p:sp>
        <p:sp>
          <p:nvSpPr>
            <p:cNvPr name="Freeform 18" id="18"/>
            <p:cNvSpPr/>
            <p:nvPr/>
          </p:nvSpPr>
          <p:spPr>
            <a:xfrm flipH="false" flipV="false" rot="0">
              <a:off x="1449451" y="803529"/>
              <a:ext cx="211582" cy="117221"/>
            </a:xfrm>
            <a:custGeom>
              <a:avLst/>
              <a:gdLst/>
              <a:ahLst/>
              <a:cxnLst/>
              <a:rect r="r" b="b" t="t" l="l"/>
              <a:pathLst>
                <a:path h="117221" w="211582">
                  <a:moveTo>
                    <a:pt x="50673" y="70485"/>
                  </a:moveTo>
                  <a:lnTo>
                    <a:pt x="18161" y="57785"/>
                  </a:lnTo>
                  <a:cubicBezTo>
                    <a:pt x="8128" y="51308"/>
                    <a:pt x="0" y="40640"/>
                    <a:pt x="127" y="30226"/>
                  </a:cubicBezTo>
                  <a:cubicBezTo>
                    <a:pt x="254" y="20828"/>
                    <a:pt x="7112" y="13589"/>
                    <a:pt x="15748" y="10033"/>
                  </a:cubicBezTo>
                  <a:lnTo>
                    <a:pt x="44196" y="5461"/>
                  </a:lnTo>
                  <a:cubicBezTo>
                    <a:pt x="74422" y="3937"/>
                    <a:pt x="104648" y="2540"/>
                    <a:pt x="134874" y="1143"/>
                  </a:cubicBezTo>
                  <a:cubicBezTo>
                    <a:pt x="157099" y="0"/>
                    <a:pt x="184277" y="1143"/>
                    <a:pt x="199644" y="19431"/>
                  </a:cubicBezTo>
                  <a:cubicBezTo>
                    <a:pt x="207264" y="28448"/>
                    <a:pt x="209931" y="39751"/>
                    <a:pt x="210693" y="50292"/>
                  </a:cubicBezTo>
                  <a:cubicBezTo>
                    <a:pt x="211582" y="64389"/>
                    <a:pt x="209042" y="78613"/>
                    <a:pt x="200152" y="88392"/>
                  </a:cubicBezTo>
                  <a:cubicBezTo>
                    <a:pt x="174117" y="117221"/>
                    <a:pt x="87503" y="80137"/>
                    <a:pt x="50673" y="70358"/>
                  </a:cubicBezTo>
                  <a:close/>
                </a:path>
              </a:pathLst>
            </a:custGeom>
            <a:solidFill>
              <a:srgbClr val="E4FF97"/>
            </a:solidFill>
          </p:spPr>
        </p:sp>
        <p:sp>
          <p:nvSpPr>
            <p:cNvPr name="Freeform 19" id="19"/>
            <p:cNvSpPr/>
            <p:nvPr/>
          </p:nvSpPr>
          <p:spPr>
            <a:xfrm flipH="false" flipV="false" rot="0">
              <a:off x="358394" y="135890"/>
              <a:ext cx="217805" cy="210947"/>
            </a:xfrm>
            <a:custGeom>
              <a:avLst/>
              <a:gdLst/>
              <a:ahLst/>
              <a:cxnLst/>
              <a:rect r="r" b="b" t="t" l="l"/>
              <a:pathLst>
                <a:path h="210947" w="217805">
                  <a:moveTo>
                    <a:pt x="184785" y="195580"/>
                  </a:moveTo>
                  <a:cubicBezTo>
                    <a:pt x="168402" y="210947"/>
                    <a:pt x="143002" y="188214"/>
                    <a:pt x="125603" y="175895"/>
                  </a:cubicBezTo>
                  <a:lnTo>
                    <a:pt x="17780" y="90170"/>
                  </a:lnTo>
                  <a:cubicBezTo>
                    <a:pt x="9271" y="82550"/>
                    <a:pt x="0" y="72136"/>
                    <a:pt x="3429" y="59182"/>
                  </a:cubicBezTo>
                  <a:lnTo>
                    <a:pt x="10668" y="46228"/>
                  </a:lnTo>
                  <a:cubicBezTo>
                    <a:pt x="56007" y="3556"/>
                    <a:pt x="75184" y="0"/>
                    <a:pt x="109220" y="38100"/>
                  </a:cubicBezTo>
                  <a:cubicBezTo>
                    <a:pt x="139065" y="71755"/>
                    <a:pt x="217805" y="164592"/>
                    <a:pt x="184912" y="195453"/>
                  </a:cubicBezTo>
                  <a:close/>
                </a:path>
              </a:pathLst>
            </a:custGeom>
            <a:solidFill>
              <a:srgbClr val="E4FF97"/>
            </a:solidFill>
          </p:spPr>
        </p:sp>
        <p:sp>
          <p:nvSpPr>
            <p:cNvPr name="Freeform 20" id="20"/>
            <p:cNvSpPr/>
            <p:nvPr/>
          </p:nvSpPr>
          <p:spPr>
            <a:xfrm flipH="false" flipV="false" rot="0">
              <a:off x="57785" y="429641"/>
              <a:ext cx="259461" cy="149352"/>
            </a:xfrm>
            <a:custGeom>
              <a:avLst/>
              <a:gdLst/>
              <a:ahLst/>
              <a:cxnLst/>
              <a:rect r="r" b="b" t="t" l="l"/>
              <a:pathLst>
                <a:path h="149352" w="259461">
                  <a:moveTo>
                    <a:pt x="37211" y="0"/>
                  </a:moveTo>
                  <a:cubicBezTo>
                    <a:pt x="35560" y="0"/>
                    <a:pt x="34036" y="127"/>
                    <a:pt x="32639" y="254"/>
                  </a:cubicBezTo>
                  <a:cubicBezTo>
                    <a:pt x="9017" y="3175"/>
                    <a:pt x="0" y="64643"/>
                    <a:pt x="9398" y="81407"/>
                  </a:cubicBezTo>
                  <a:cubicBezTo>
                    <a:pt x="18796" y="98171"/>
                    <a:pt x="67056" y="116459"/>
                    <a:pt x="85090" y="122936"/>
                  </a:cubicBezTo>
                  <a:cubicBezTo>
                    <a:pt x="120523" y="135636"/>
                    <a:pt x="175514" y="149352"/>
                    <a:pt x="207137" y="149352"/>
                  </a:cubicBezTo>
                  <a:cubicBezTo>
                    <a:pt x="219964" y="149352"/>
                    <a:pt x="228981" y="147066"/>
                    <a:pt x="231267" y="141605"/>
                  </a:cubicBezTo>
                  <a:cubicBezTo>
                    <a:pt x="259461" y="74041"/>
                    <a:pt x="87503" y="0"/>
                    <a:pt x="37211" y="0"/>
                  </a:cubicBezTo>
                  <a:close/>
                </a:path>
              </a:pathLst>
            </a:custGeom>
            <a:solidFill>
              <a:srgbClr val="E4FF97"/>
            </a:solidFill>
          </p:spPr>
        </p:sp>
      </p:grpSp>
      <p:sp>
        <p:nvSpPr>
          <p:cNvPr name="Freeform 21" id="21"/>
          <p:cNvSpPr/>
          <p:nvPr/>
        </p:nvSpPr>
        <p:spPr>
          <a:xfrm flipH="false" flipV="false" rot="0">
            <a:off x="14981425" y="7083371"/>
            <a:ext cx="2332272" cy="2102415"/>
          </a:xfrm>
          <a:custGeom>
            <a:avLst/>
            <a:gdLst/>
            <a:ahLst/>
            <a:cxnLst/>
            <a:rect r="r" b="b" t="t" l="l"/>
            <a:pathLst>
              <a:path h="2102415" w="2332272">
                <a:moveTo>
                  <a:pt x="0" y="0"/>
                </a:moveTo>
                <a:lnTo>
                  <a:pt x="2332272" y="0"/>
                </a:lnTo>
                <a:lnTo>
                  <a:pt x="2332272" y="2102415"/>
                </a:lnTo>
                <a:lnTo>
                  <a:pt x="0" y="21024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6496021" y="2961322"/>
            <a:ext cx="3893058" cy="990600"/>
          </a:xfrm>
          <a:prstGeom prst="rect">
            <a:avLst/>
          </a:prstGeom>
        </p:spPr>
        <p:txBody>
          <a:bodyPr anchor="t" rtlCol="false" tIns="0" lIns="0" bIns="0" rIns="0">
            <a:spAutoFit/>
          </a:bodyPr>
          <a:lstStyle/>
          <a:p>
            <a:pPr algn="l">
              <a:lnSpc>
                <a:spcPts val="8400"/>
              </a:lnSpc>
            </a:pPr>
            <a:r>
              <a:rPr lang="en-US" sz="6000" spc="36">
                <a:solidFill>
                  <a:srgbClr val="FFFFFF"/>
                </a:solidFill>
                <a:latin typeface="IBM Plex Sans Condensed"/>
              </a:rPr>
              <a:t>Introduction</a:t>
            </a:r>
          </a:p>
        </p:txBody>
      </p:sp>
      <p:sp>
        <p:nvSpPr>
          <p:cNvPr name="TextBox 23" id="23"/>
          <p:cNvSpPr txBox="true"/>
          <p:nvPr/>
        </p:nvSpPr>
        <p:spPr>
          <a:xfrm rot="0">
            <a:off x="6496021" y="4191619"/>
            <a:ext cx="8310848" cy="3059078"/>
          </a:xfrm>
          <a:prstGeom prst="rect">
            <a:avLst/>
          </a:prstGeom>
        </p:spPr>
        <p:txBody>
          <a:bodyPr anchor="t" rtlCol="false" tIns="0" lIns="0" bIns="0" rIns="0">
            <a:spAutoFit/>
          </a:bodyPr>
          <a:lstStyle/>
          <a:p>
            <a:pPr algn="l">
              <a:lnSpc>
                <a:spcPts val="3449"/>
              </a:lnSpc>
            </a:pPr>
            <a:r>
              <a:rPr lang="en-US" sz="2499">
                <a:solidFill>
                  <a:srgbClr val="FFFFFF"/>
                </a:solidFill>
                <a:latin typeface="Now"/>
              </a:rPr>
              <a:t>The Internet of Things (IoT) is a revolutionary concept that refers to the network of interconnected physical devices, vehicles, appliances, and other objects embedded with sensors, software, and connectivity capabilities. These devices can collect and exchange data, allowing them to interact and make intelligent decisions without human intervention.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224712" y="3694345"/>
            <a:ext cx="9838576" cy="5563955"/>
          </a:xfrm>
          <a:custGeom>
            <a:avLst/>
            <a:gdLst/>
            <a:ahLst/>
            <a:cxnLst/>
            <a:rect r="r" b="b" t="t" l="l"/>
            <a:pathLst>
              <a:path h="5563955" w="9838576">
                <a:moveTo>
                  <a:pt x="0" y="0"/>
                </a:moveTo>
                <a:lnTo>
                  <a:pt x="9838576" y="0"/>
                </a:lnTo>
                <a:lnTo>
                  <a:pt x="9838576" y="5563955"/>
                </a:lnTo>
                <a:lnTo>
                  <a:pt x="0" y="5563955"/>
                </a:lnTo>
                <a:lnTo>
                  <a:pt x="0" y="0"/>
                </a:lnTo>
                <a:close/>
              </a:path>
            </a:pathLst>
          </a:custGeom>
          <a:blipFill>
            <a:blip r:embed="rId9"/>
            <a:stretch>
              <a:fillRect l="-3978" t="-221" r="-3978" b="0"/>
            </a:stretch>
          </a:blipFill>
        </p:spPr>
      </p:sp>
      <p:sp>
        <p:nvSpPr>
          <p:cNvPr name="TextBox 7" id="7"/>
          <p:cNvSpPr txBox="true"/>
          <p:nvPr/>
        </p:nvSpPr>
        <p:spPr>
          <a:xfrm rot="0">
            <a:off x="4224712" y="2094682"/>
            <a:ext cx="9838576" cy="765837"/>
          </a:xfrm>
          <a:prstGeom prst="rect">
            <a:avLst/>
          </a:prstGeom>
        </p:spPr>
        <p:txBody>
          <a:bodyPr anchor="t" rtlCol="false" tIns="0" lIns="0" bIns="0" rIns="0">
            <a:spAutoFit/>
          </a:bodyPr>
          <a:lstStyle/>
          <a:p>
            <a:pPr algn="ctr">
              <a:lnSpc>
                <a:spcPts val="4920"/>
              </a:lnSpc>
            </a:pPr>
            <a:r>
              <a:rPr lang="en-US" sz="6000">
                <a:solidFill>
                  <a:srgbClr val="FFFFFF"/>
                </a:solidFill>
                <a:latin typeface="Bryndan Write"/>
              </a:rPr>
              <a:t>IoT Standards Landscape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687259" y="1362075"/>
            <a:ext cx="1091348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IoT Vendors</a:t>
            </a:r>
          </a:p>
        </p:txBody>
      </p:sp>
      <p:sp>
        <p:nvSpPr>
          <p:cNvPr name="Freeform 4" id="4"/>
          <p:cNvSpPr/>
          <p:nvPr/>
        </p:nvSpPr>
        <p:spPr>
          <a:xfrm flipH="false" flipV="false" rot="0">
            <a:off x="7374098"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5" id="5"/>
          <p:cNvSpPr txBox="true"/>
          <p:nvPr/>
        </p:nvSpPr>
        <p:spPr>
          <a:xfrm rot="0">
            <a:off x="7491649" y="4053715"/>
            <a:ext cx="4133711" cy="4787264"/>
          </a:xfrm>
          <a:prstGeom prst="rect">
            <a:avLst/>
          </a:prstGeom>
        </p:spPr>
        <p:txBody>
          <a:bodyPr anchor="t" rtlCol="false" tIns="0" lIns="0" bIns="0" rIns="0">
            <a:spAutoFit/>
          </a:bodyPr>
          <a:lstStyle/>
          <a:p>
            <a:pPr>
              <a:lnSpc>
                <a:spcPts val="3150"/>
              </a:lnSpc>
            </a:pPr>
            <a:r>
              <a:rPr lang="en-US" sz="2100">
                <a:solidFill>
                  <a:srgbClr val="000000"/>
                </a:solidFill>
                <a:latin typeface="Now Bold"/>
              </a:rPr>
              <a:t>RFID Technology and Inventory Management</a:t>
            </a:r>
          </a:p>
          <a:p>
            <a:pPr>
              <a:lnSpc>
                <a:spcPts val="3150"/>
              </a:lnSpc>
            </a:pPr>
            <a:r>
              <a:rPr lang="en-US" sz="2100">
                <a:solidFill>
                  <a:srgbClr val="000000"/>
                </a:solidFill>
                <a:latin typeface="Now"/>
              </a:rPr>
              <a:t>Company: Impinj</a:t>
            </a:r>
          </a:p>
          <a:p>
            <a:pPr>
              <a:lnSpc>
                <a:spcPts val="3150"/>
              </a:lnSpc>
            </a:pPr>
            <a:r>
              <a:rPr lang="en-US" sz="2100">
                <a:solidFill>
                  <a:srgbClr val="000000"/>
                </a:solidFill>
                <a:latin typeface="Now"/>
              </a:rPr>
              <a:t>Expertise: Impinj is a leading provider of RFID technology, offering RFID readers and tags for item tracking and inventory management. Their solutions ensure accurate stock keeping and efficient checkout processes.</a:t>
            </a:r>
          </a:p>
          <a:p>
            <a:pPr>
              <a:lnSpc>
                <a:spcPts val="3150"/>
              </a:lnSpc>
            </a:pPr>
          </a:p>
        </p:txBody>
      </p:sp>
      <p:sp>
        <p:nvSpPr>
          <p:cNvPr name="Freeform 6" id="6"/>
          <p:cNvSpPr/>
          <p:nvPr/>
        </p:nvSpPr>
        <p:spPr>
          <a:xfrm flipH="false" flipV="false" rot="0">
            <a:off x="2065506"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7" id="7"/>
          <p:cNvSpPr txBox="true"/>
          <p:nvPr/>
        </p:nvSpPr>
        <p:spPr>
          <a:xfrm rot="0">
            <a:off x="2256450" y="4053715"/>
            <a:ext cx="4177870" cy="4387214"/>
          </a:xfrm>
          <a:prstGeom prst="rect">
            <a:avLst/>
          </a:prstGeom>
        </p:spPr>
        <p:txBody>
          <a:bodyPr anchor="t" rtlCol="false" tIns="0" lIns="0" bIns="0" rIns="0">
            <a:spAutoFit/>
          </a:bodyPr>
          <a:lstStyle/>
          <a:p>
            <a:pPr>
              <a:lnSpc>
                <a:spcPts val="3150"/>
              </a:lnSpc>
            </a:pPr>
            <a:r>
              <a:rPr lang="en-US" sz="2100">
                <a:solidFill>
                  <a:srgbClr val="000000"/>
                </a:solidFill>
                <a:latin typeface="Now Bold"/>
              </a:rPr>
              <a:t>Computer Vision and Tracking</a:t>
            </a:r>
          </a:p>
          <a:p>
            <a:pPr>
              <a:lnSpc>
                <a:spcPts val="3150"/>
              </a:lnSpc>
            </a:pPr>
          </a:p>
          <a:p>
            <a:pPr>
              <a:lnSpc>
                <a:spcPts val="3150"/>
              </a:lnSpc>
            </a:pPr>
            <a:r>
              <a:rPr lang="en-US" sz="2100">
                <a:solidFill>
                  <a:srgbClr val="000000"/>
                </a:solidFill>
                <a:latin typeface="Now"/>
              </a:rPr>
              <a:t>Company: Hikvision</a:t>
            </a:r>
          </a:p>
          <a:p>
            <a:pPr>
              <a:lnSpc>
                <a:spcPts val="3150"/>
              </a:lnSpc>
            </a:pPr>
            <a:r>
              <a:rPr lang="en-US" sz="2100">
                <a:solidFill>
                  <a:srgbClr val="000000"/>
                </a:solidFill>
                <a:latin typeface="Now"/>
              </a:rPr>
              <a:t>Expertise: Hikvision specializes in surveillance cameras and systems, providing high-quality cameras for tracking customer movements in your Ramallah Go store. They can assist in setting up a reliable tracking system.</a:t>
            </a:r>
          </a:p>
          <a:p>
            <a:pPr>
              <a:lnSpc>
                <a:spcPts val="3150"/>
              </a:lnSpc>
            </a:pPr>
          </a:p>
        </p:txBody>
      </p:sp>
      <p:sp>
        <p:nvSpPr>
          <p:cNvPr name="TextBox 8" id="8"/>
          <p:cNvSpPr txBox="true"/>
          <p:nvPr/>
        </p:nvSpPr>
        <p:spPr>
          <a:xfrm rot="0">
            <a:off x="3269393" y="2891017"/>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1</a:t>
            </a:r>
          </a:p>
        </p:txBody>
      </p:sp>
      <p:sp>
        <p:nvSpPr>
          <p:cNvPr name="TextBox 9" id="9"/>
          <p:cNvSpPr txBox="true"/>
          <p:nvPr/>
        </p:nvSpPr>
        <p:spPr>
          <a:xfrm rot="0">
            <a:off x="8166374" y="2788168"/>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2</a:t>
            </a:r>
          </a:p>
        </p:txBody>
      </p:sp>
      <p:sp>
        <p:nvSpPr>
          <p:cNvPr name="Freeform 10" id="10"/>
          <p:cNvSpPr/>
          <p:nvPr/>
        </p:nvSpPr>
        <p:spPr>
          <a:xfrm flipH="true" flipV="false" rot="0">
            <a:off x="-475825" y="5816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060461" y="4679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2890486"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13" id="13"/>
          <p:cNvSpPr txBox="true"/>
          <p:nvPr/>
        </p:nvSpPr>
        <p:spPr>
          <a:xfrm rot="0">
            <a:off x="13081430" y="4253740"/>
            <a:ext cx="4177870" cy="4387214"/>
          </a:xfrm>
          <a:prstGeom prst="rect">
            <a:avLst/>
          </a:prstGeom>
        </p:spPr>
        <p:txBody>
          <a:bodyPr anchor="t" rtlCol="false" tIns="0" lIns="0" bIns="0" rIns="0">
            <a:spAutoFit/>
          </a:bodyPr>
          <a:lstStyle/>
          <a:p>
            <a:pPr>
              <a:lnSpc>
                <a:spcPts val="3150"/>
              </a:lnSpc>
            </a:pPr>
            <a:r>
              <a:rPr lang="en-US" sz="2100">
                <a:solidFill>
                  <a:srgbClr val="000000"/>
                </a:solidFill>
                <a:latin typeface="Now Bold"/>
              </a:rPr>
              <a:t>Point-of-Sale Hardware</a:t>
            </a:r>
          </a:p>
          <a:p>
            <a:pPr>
              <a:lnSpc>
                <a:spcPts val="3150"/>
              </a:lnSpc>
            </a:pPr>
            <a:r>
              <a:rPr lang="en-US" sz="2100">
                <a:solidFill>
                  <a:srgbClr val="000000"/>
                </a:solidFill>
                <a:latin typeface="Now"/>
              </a:rPr>
              <a:t>Company: Honeywell</a:t>
            </a:r>
          </a:p>
          <a:p>
            <a:pPr>
              <a:lnSpc>
                <a:spcPts val="3150"/>
              </a:lnSpc>
            </a:pPr>
            <a:r>
              <a:rPr lang="en-US" sz="2100">
                <a:solidFill>
                  <a:srgbClr val="000000"/>
                </a:solidFill>
                <a:latin typeface="Now"/>
              </a:rPr>
              <a:t>Expertise: Honeywell provides scanning and data capture solutions, including barcode scanners and mobile computers. These solutions are essential for smooth and accurate point-of-sale operations in your Ramallah Go-like store.</a:t>
            </a:r>
          </a:p>
          <a:p>
            <a:pPr>
              <a:lnSpc>
                <a:spcPts val="3150"/>
              </a:lnSpc>
            </a:pPr>
          </a:p>
        </p:txBody>
      </p:sp>
      <p:sp>
        <p:nvSpPr>
          <p:cNvPr name="TextBox 14" id="14"/>
          <p:cNvSpPr txBox="true"/>
          <p:nvPr/>
        </p:nvSpPr>
        <p:spPr>
          <a:xfrm rot="0">
            <a:off x="14094372" y="2891017"/>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687259" y="1362075"/>
            <a:ext cx="1091348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IoT Vendors</a:t>
            </a:r>
          </a:p>
        </p:txBody>
      </p:sp>
      <p:sp>
        <p:nvSpPr>
          <p:cNvPr name="Freeform 4" id="4"/>
          <p:cNvSpPr/>
          <p:nvPr/>
        </p:nvSpPr>
        <p:spPr>
          <a:xfrm flipH="false" flipV="false" rot="0">
            <a:off x="10647224" y="3341852"/>
            <a:ext cx="4842972" cy="6672585"/>
          </a:xfrm>
          <a:custGeom>
            <a:avLst/>
            <a:gdLst/>
            <a:ahLst/>
            <a:cxnLst/>
            <a:rect r="r" b="b" t="t" l="l"/>
            <a:pathLst>
              <a:path h="6672585" w="4842972">
                <a:moveTo>
                  <a:pt x="0" y="0"/>
                </a:moveTo>
                <a:lnTo>
                  <a:pt x="4842972" y="0"/>
                </a:lnTo>
                <a:lnTo>
                  <a:pt x="4842972" y="6672586"/>
                </a:lnTo>
                <a:lnTo>
                  <a:pt x="0" y="6672586"/>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5" id="5"/>
          <p:cNvSpPr txBox="true"/>
          <p:nvPr/>
        </p:nvSpPr>
        <p:spPr>
          <a:xfrm rot="0">
            <a:off x="10880912" y="4156564"/>
            <a:ext cx="4491732" cy="5857874"/>
          </a:xfrm>
          <a:prstGeom prst="rect">
            <a:avLst/>
          </a:prstGeom>
        </p:spPr>
        <p:txBody>
          <a:bodyPr anchor="t" rtlCol="false" tIns="0" lIns="0" bIns="0" rIns="0">
            <a:spAutoFit/>
          </a:bodyPr>
          <a:lstStyle/>
          <a:p>
            <a:pPr>
              <a:lnSpc>
                <a:spcPts val="3150"/>
              </a:lnSpc>
            </a:pPr>
            <a:r>
              <a:rPr lang="en-US" sz="2100">
                <a:solidFill>
                  <a:srgbClr val="000000"/>
                </a:solidFill>
                <a:latin typeface="Now Bold"/>
              </a:rPr>
              <a:t>IoT Platform and Data Management</a:t>
            </a:r>
          </a:p>
          <a:p>
            <a:pPr>
              <a:lnSpc>
                <a:spcPts val="2850"/>
              </a:lnSpc>
            </a:pPr>
            <a:r>
              <a:rPr lang="en-US" sz="1900">
                <a:solidFill>
                  <a:srgbClr val="000000"/>
                </a:solidFill>
                <a:latin typeface="Now"/>
              </a:rPr>
              <a:t>Company: AWS IoT Greengrass</a:t>
            </a:r>
          </a:p>
          <a:p>
            <a:pPr>
              <a:lnSpc>
                <a:spcPts val="2850"/>
              </a:lnSpc>
            </a:pPr>
            <a:r>
              <a:rPr lang="en-US" sz="1900">
                <a:solidFill>
                  <a:srgbClr val="000000"/>
                </a:solidFill>
                <a:latin typeface="Now"/>
              </a:rPr>
              <a:t>Description: AWS IoT Greengrass extends AWS services to edge devices, allowing them to process data locally while leveraging cloud capabilities.</a:t>
            </a:r>
          </a:p>
          <a:p>
            <a:pPr>
              <a:lnSpc>
                <a:spcPts val="2850"/>
              </a:lnSpc>
            </a:pPr>
            <a:r>
              <a:rPr lang="en-US" sz="1900">
                <a:solidFill>
                  <a:srgbClr val="000000"/>
                </a:solidFill>
                <a:latin typeface="Now"/>
              </a:rPr>
              <a:t>Expertise: AWS IoT Greengrass enables local data processing, machine learning inference, and secure communication between devices. It reduces latency and enhances real-time decision-making in your Ramallah Go store.</a:t>
            </a:r>
          </a:p>
          <a:p>
            <a:pPr>
              <a:lnSpc>
                <a:spcPts val="2850"/>
              </a:lnSpc>
            </a:pPr>
          </a:p>
        </p:txBody>
      </p:sp>
      <p:sp>
        <p:nvSpPr>
          <p:cNvPr name="Freeform 6" id="6"/>
          <p:cNvSpPr/>
          <p:nvPr/>
        </p:nvSpPr>
        <p:spPr>
          <a:xfrm flipH="false" flipV="false" rot="0">
            <a:off x="3930417" y="3341852"/>
            <a:ext cx="4842972" cy="6672585"/>
          </a:xfrm>
          <a:custGeom>
            <a:avLst/>
            <a:gdLst/>
            <a:ahLst/>
            <a:cxnLst/>
            <a:rect r="r" b="b" t="t" l="l"/>
            <a:pathLst>
              <a:path h="6672585" w="4842972">
                <a:moveTo>
                  <a:pt x="0" y="0"/>
                </a:moveTo>
                <a:lnTo>
                  <a:pt x="4842972" y="0"/>
                </a:lnTo>
                <a:lnTo>
                  <a:pt x="4842972" y="6672586"/>
                </a:lnTo>
                <a:lnTo>
                  <a:pt x="0" y="6672586"/>
                </a:lnTo>
                <a:lnTo>
                  <a:pt x="0" y="0"/>
                </a:lnTo>
                <a:close/>
              </a:path>
            </a:pathLst>
          </a:custGeom>
          <a:blipFill>
            <a:blip r:embed="rId3">
              <a:extLst>
                <a:ext uri="{96DAC541-7B7A-43D3-8B79-37D633B846F1}">
                  <asvg:svgBlip xmlns:asvg="http://schemas.microsoft.com/office/drawing/2016/SVG/main" r:embed="rId4"/>
                </a:ext>
              </a:extLst>
            </a:blip>
            <a:stretch>
              <a:fillRect l="0" t="0" r="-55779" b="-44261"/>
            </a:stretch>
          </a:blipFill>
        </p:spPr>
      </p:sp>
      <p:sp>
        <p:nvSpPr>
          <p:cNvPr name="TextBox 7" id="7"/>
          <p:cNvSpPr txBox="true"/>
          <p:nvPr/>
        </p:nvSpPr>
        <p:spPr>
          <a:xfrm rot="0">
            <a:off x="4392257" y="4156564"/>
            <a:ext cx="4177870" cy="5187314"/>
          </a:xfrm>
          <a:prstGeom prst="rect">
            <a:avLst/>
          </a:prstGeom>
        </p:spPr>
        <p:txBody>
          <a:bodyPr anchor="t" rtlCol="false" tIns="0" lIns="0" bIns="0" rIns="0">
            <a:spAutoFit/>
          </a:bodyPr>
          <a:lstStyle/>
          <a:p>
            <a:pPr>
              <a:lnSpc>
                <a:spcPts val="3150"/>
              </a:lnSpc>
            </a:pPr>
            <a:r>
              <a:rPr lang="en-US" sz="2100">
                <a:solidFill>
                  <a:srgbClr val="000000"/>
                </a:solidFill>
                <a:latin typeface="Now Bold"/>
              </a:rPr>
              <a:t>Edge Computing and Data Processing</a:t>
            </a:r>
          </a:p>
          <a:p>
            <a:pPr>
              <a:lnSpc>
                <a:spcPts val="3150"/>
              </a:lnSpc>
            </a:pPr>
            <a:r>
              <a:rPr lang="en-US" sz="2100">
                <a:solidFill>
                  <a:srgbClr val="000000"/>
                </a:solidFill>
                <a:latin typeface="Now"/>
              </a:rPr>
              <a:t>Company: Advantech</a:t>
            </a:r>
          </a:p>
          <a:p>
            <a:pPr>
              <a:lnSpc>
                <a:spcPts val="3150"/>
              </a:lnSpc>
            </a:pPr>
            <a:r>
              <a:rPr lang="en-US" sz="2100">
                <a:solidFill>
                  <a:srgbClr val="000000"/>
                </a:solidFill>
                <a:latin typeface="Now"/>
              </a:rPr>
              <a:t>Expertise: Advantech specializes in industrial-grade IoT hardware, such as edge computing devices and IoT gateways. Their solutions facilitate data processing at the edge, enabling seamless integration of IoT devices and real-time decision-making.</a:t>
            </a:r>
          </a:p>
          <a:p>
            <a:pPr>
              <a:lnSpc>
                <a:spcPts val="3150"/>
              </a:lnSpc>
            </a:pPr>
          </a:p>
        </p:txBody>
      </p:sp>
      <p:sp>
        <p:nvSpPr>
          <p:cNvPr name="TextBox 8" id="8"/>
          <p:cNvSpPr txBox="true"/>
          <p:nvPr/>
        </p:nvSpPr>
        <p:spPr>
          <a:xfrm rot="0">
            <a:off x="5608462" y="2993866"/>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4</a:t>
            </a:r>
          </a:p>
        </p:txBody>
      </p:sp>
      <p:sp>
        <p:nvSpPr>
          <p:cNvPr name="TextBox 9" id="9"/>
          <p:cNvSpPr txBox="true"/>
          <p:nvPr/>
        </p:nvSpPr>
        <p:spPr>
          <a:xfrm rot="0">
            <a:off x="11913658" y="2891017"/>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5</a:t>
            </a:r>
          </a:p>
        </p:txBody>
      </p:sp>
      <p:sp>
        <p:nvSpPr>
          <p:cNvPr name="Freeform 10" id="10"/>
          <p:cNvSpPr/>
          <p:nvPr/>
        </p:nvSpPr>
        <p:spPr>
          <a:xfrm flipH="true" flipV="false" rot="0">
            <a:off x="-213277" y="617959"/>
            <a:ext cx="4808796" cy="1888545"/>
          </a:xfrm>
          <a:custGeom>
            <a:avLst/>
            <a:gdLst/>
            <a:ahLst/>
            <a:cxnLst/>
            <a:rect r="r" b="b" t="t" l="l"/>
            <a:pathLst>
              <a:path h="1888545" w="4808796">
                <a:moveTo>
                  <a:pt x="4808796" y="0"/>
                </a:moveTo>
                <a:lnTo>
                  <a:pt x="0" y="0"/>
                </a:lnTo>
                <a:lnTo>
                  <a:pt x="0" y="1888546"/>
                </a:lnTo>
                <a:lnTo>
                  <a:pt x="4808796" y="1888546"/>
                </a:lnTo>
                <a:lnTo>
                  <a:pt x="480879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060461" y="4679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249539" y="551212"/>
            <a:ext cx="9055641" cy="2255678"/>
          </a:xfrm>
          <a:custGeom>
            <a:avLst/>
            <a:gdLst/>
            <a:ahLst/>
            <a:cxnLst/>
            <a:rect r="r" b="b" t="t" l="l"/>
            <a:pathLst>
              <a:path h="2255678" w="9055641">
                <a:moveTo>
                  <a:pt x="0" y="0"/>
                </a:moveTo>
                <a:lnTo>
                  <a:pt x="9055641" y="0"/>
                </a:lnTo>
                <a:lnTo>
                  <a:pt x="9055641" y="2255678"/>
                </a:lnTo>
                <a:lnTo>
                  <a:pt x="0" y="22556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950045" y="1382250"/>
            <a:ext cx="7598626" cy="612653"/>
          </a:xfrm>
          <a:prstGeom prst="rect">
            <a:avLst/>
          </a:prstGeom>
        </p:spPr>
        <p:txBody>
          <a:bodyPr anchor="t" rtlCol="false" tIns="0" lIns="0" bIns="0" rIns="0">
            <a:spAutoFit/>
          </a:bodyPr>
          <a:lstStyle/>
          <a:p>
            <a:pPr algn="ctr" marL="0" indent="0" lvl="0">
              <a:lnSpc>
                <a:spcPts val="4731"/>
              </a:lnSpc>
            </a:pPr>
            <a:r>
              <a:rPr lang="en-US" sz="4150" spc="166">
                <a:solidFill>
                  <a:srgbClr val="FFFFFF"/>
                </a:solidFill>
                <a:latin typeface="One Little Font Bold"/>
              </a:rPr>
              <a:t>IOT SOFTWARE VENDORS</a:t>
            </a:r>
          </a:p>
        </p:txBody>
      </p:sp>
      <p:sp>
        <p:nvSpPr>
          <p:cNvPr name="Freeform 5" id="5"/>
          <p:cNvSpPr/>
          <p:nvPr/>
        </p:nvSpPr>
        <p:spPr>
          <a:xfrm flipH="false" flipV="false" rot="166846">
            <a:off x="2023264" y="3322641"/>
            <a:ext cx="4625204" cy="1446427"/>
          </a:xfrm>
          <a:custGeom>
            <a:avLst/>
            <a:gdLst/>
            <a:ahLst/>
            <a:cxnLst/>
            <a:rect r="r" b="b" t="t" l="l"/>
            <a:pathLst>
              <a:path h="1446427" w="4625204">
                <a:moveTo>
                  <a:pt x="0" y="0"/>
                </a:moveTo>
                <a:lnTo>
                  <a:pt x="4625203" y="0"/>
                </a:lnTo>
                <a:lnTo>
                  <a:pt x="4625203" y="1446428"/>
                </a:lnTo>
                <a:lnTo>
                  <a:pt x="0" y="14464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485512" y="3800114"/>
            <a:ext cx="4195319" cy="576326"/>
          </a:xfrm>
          <a:prstGeom prst="rect">
            <a:avLst/>
          </a:prstGeom>
        </p:spPr>
        <p:txBody>
          <a:bodyPr anchor="t" rtlCol="false" tIns="0" lIns="0" bIns="0" rIns="0">
            <a:spAutoFit/>
          </a:bodyPr>
          <a:lstStyle/>
          <a:p>
            <a:pPr algn="ctr" marL="0" indent="0" lvl="0">
              <a:lnSpc>
                <a:spcPts val="4522"/>
              </a:lnSpc>
            </a:pPr>
            <a:r>
              <a:rPr lang="en-US" sz="3800">
                <a:solidFill>
                  <a:srgbClr val="FFFFFF"/>
                </a:solidFill>
                <a:latin typeface="One Little Font Bold"/>
              </a:rPr>
              <a:t>AWS IoT Greengrass</a:t>
            </a:r>
          </a:p>
        </p:txBody>
      </p:sp>
      <p:sp>
        <p:nvSpPr>
          <p:cNvPr name="Freeform 7" id="7"/>
          <p:cNvSpPr/>
          <p:nvPr/>
        </p:nvSpPr>
        <p:spPr>
          <a:xfrm flipH="false" flipV="false" rot="0">
            <a:off x="1292173" y="3046890"/>
            <a:ext cx="842448" cy="767393"/>
          </a:xfrm>
          <a:custGeom>
            <a:avLst/>
            <a:gdLst/>
            <a:ahLst/>
            <a:cxnLst/>
            <a:rect r="r" b="b" t="t" l="l"/>
            <a:pathLst>
              <a:path h="767393" w="842448">
                <a:moveTo>
                  <a:pt x="0" y="0"/>
                </a:moveTo>
                <a:lnTo>
                  <a:pt x="842448" y="0"/>
                </a:lnTo>
                <a:lnTo>
                  <a:pt x="842448" y="767393"/>
                </a:lnTo>
                <a:lnTo>
                  <a:pt x="0" y="7673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4966190"/>
            <a:ext cx="7195687" cy="5390025"/>
          </a:xfrm>
          <a:prstGeom prst="rect">
            <a:avLst/>
          </a:prstGeom>
        </p:spPr>
        <p:txBody>
          <a:bodyPr anchor="t" rtlCol="false" tIns="0" lIns="0" bIns="0" rIns="0">
            <a:spAutoFit/>
          </a:bodyPr>
          <a:lstStyle/>
          <a:p>
            <a:pPr>
              <a:lnSpc>
                <a:spcPts val="3597"/>
              </a:lnSpc>
            </a:pPr>
            <a:r>
              <a:rPr lang="en-US" sz="2569">
                <a:solidFill>
                  <a:srgbClr val="FFFFFF"/>
                </a:solidFill>
                <a:latin typeface="Blacker Sans Pro Bold"/>
              </a:rPr>
              <a:t>Description:</a:t>
            </a:r>
          </a:p>
          <a:p>
            <a:pPr>
              <a:lnSpc>
                <a:spcPts val="3597"/>
              </a:lnSpc>
            </a:pPr>
            <a:r>
              <a:rPr lang="en-US" sz="2569">
                <a:solidFill>
                  <a:srgbClr val="FFFFFF"/>
                </a:solidFill>
                <a:latin typeface="Blacker Sans Pro"/>
              </a:rPr>
              <a:t> AWS IoT Greengrass extends AWS services to edge devices, enabling local data processing while leveraging cloud capabilities.</a:t>
            </a:r>
          </a:p>
          <a:p>
            <a:pPr>
              <a:lnSpc>
                <a:spcPts val="3597"/>
              </a:lnSpc>
            </a:pPr>
          </a:p>
          <a:p>
            <a:pPr>
              <a:lnSpc>
                <a:spcPts val="3597"/>
              </a:lnSpc>
            </a:pPr>
            <a:r>
              <a:rPr lang="en-US" sz="2569">
                <a:solidFill>
                  <a:srgbClr val="FFFFFF"/>
                </a:solidFill>
                <a:latin typeface="Blacker Sans Pro Bold"/>
              </a:rPr>
              <a:t>How they can help:</a:t>
            </a:r>
          </a:p>
          <a:p>
            <a:pPr>
              <a:lnSpc>
                <a:spcPts val="3597"/>
              </a:lnSpc>
            </a:pPr>
            <a:r>
              <a:rPr lang="en-US" sz="2569">
                <a:solidFill>
                  <a:srgbClr val="FFFFFF"/>
                </a:solidFill>
                <a:latin typeface="Blacker Sans Pro"/>
              </a:rPr>
              <a:t> AWS IoT Greengrass enables local data processing, machine learning inference, and secure device communication. It reduces latency and enhances real-time decision-making in your Amazon Go store.</a:t>
            </a:r>
          </a:p>
          <a:p>
            <a:pPr>
              <a:lnSpc>
                <a:spcPts val="3877"/>
              </a:lnSpc>
            </a:pPr>
          </a:p>
        </p:txBody>
      </p:sp>
      <p:sp>
        <p:nvSpPr>
          <p:cNvPr name="Freeform 9" id="9"/>
          <p:cNvSpPr/>
          <p:nvPr/>
        </p:nvSpPr>
        <p:spPr>
          <a:xfrm flipH="false" flipV="false" rot="166846">
            <a:off x="11017838" y="3374811"/>
            <a:ext cx="4881882" cy="1526698"/>
          </a:xfrm>
          <a:custGeom>
            <a:avLst/>
            <a:gdLst/>
            <a:ahLst/>
            <a:cxnLst/>
            <a:rect r="r" b="b" t="t" l="l"/>
            <a:pathLst>
              <a:path h="1526698" w="4881882">
                <a:moveTo>
                  <a:pt x="0" y="0"/>
                </a:moveTo>
                <a:lnTo>
                  <a:pt x="4881882" y="0"/>
                </a:lnTo>
                <a:lnTo>
                  <a:pt x="4881882" y="1526698"/>
                </a:lnTo>
                <a:lnTo>
                  <a:pt x="0" y="1526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1565541" y="3800114"/>
            <a:ext cx="4195319" cy="803529"/>
          </a:xfrm>
          <a:prstGeom prst="rect">
            <a:avLst/>
          </a:prstGeom>
        </p:spPr>
        <p:txBody>
          <a:bodyPr anchor="t" rtlCol="false" tIns="0" lIns="0" bIns="0" rIns="0">
            <a:spAutoFit/>
          </a:bodyPr>
          <a:lstStyle/>
          <a:p>
            <a:pPr algn="ctr" marL="0" indent="0" lvl="0">
              <a:lnSpc>
                <a:spcPts val="3213"/>
              </a:lnSpc>
            </a:pPr>
            <a:r>
              <a:rPr lang="en-US" sz="2700">
                <a:solidFill>
                  <a:srgbClr val="FFFFFF"/>
                </a:solidFill>
                <a:latin typeface="One Little Font Bold"/>
              </a:rPr>
              <a:t>AWS IoMicrosoft Azure IoT EdgeT Greengrass</a:t>
            </a:r>
          </a:p>
        </p:txBody>
      </p:sp>
      <p:sp>
        <p:nvSpPr>
          <p:cNvPr name="Freeform 11" id="11"/>
          <p:cNvSpPr/>
          <p:nvPr/>
        </p:nvSpPr>
        <p:spPr>
          <a:xfrm flipH="false" flipV="false" rot="0">
            <a:off x="10372203" y="3046890"/>
            <a:ext cx="842448" cy="767393"/>
          </a:xfrm>
          <a:custGeom>
            <a:avLst/>
            <a:gdLst/>
            <a:ahLst/>
            <a:cxnLst/>
            <a:rect r="r" b="b" t="t" l="l"/>
            <a:pathLst>
              <a:path h="767393" w="842448">
                <a:moveTo>
                  <a:pt x="0" y="0"/>
                </a:moveTo>
                <a:lnTo>
                  <a:pt x="842447" y="0"/>
                </a:lnTo>
                <a:lnTo>
                  <a:pt x="842447" y="767393"/>
                </a:lnTo>
                <a:lnTo>
                  <a:pt x="0" y="7673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108730" y="4966190"/>
            <a:ext cx="7195687" cy="4942350"/>
          </a:xfrm>
          <a:prstGeom prst="rect">
            <a:avLst/>
          </a:prstGeom>
        </p:spPr>
        <p:txBody>
          <a:bodyPr anchor="t" rtlCol="false" tIns="0" lIns="0" bIns="0" rIns="0">
            <a:spAutoFit/>
          </a:bodyPr>
          <a:lstStyle/>
          <a:p>
            <a:pPr>
              <a:lnSpc>
                <a:spcPts val="3597"/>
              </a:lnSpc>
            </a:pPr>
            <a:r>
              <a:rPr lang="en-US" sz="2569">
                <a:solidFill>
                  <a:srgbClr val="FFFFFF"/>
                </a:solidFill>
                <a:latin typeface="Blacker Sans Pro Bold"/>
              </a:rPr>
              <a:t>Description: </a:t>
            </a:r>
          </a:p>
          <a:p>
            <a:pPr>
              <a:lnSpc>
                <a:spcPts val="3597"/>
              </a:lnSpc>
            </a:pPr>
            <a:r>
              <a:rPr lang="en-US" sz="2569">
                <a:solidFill>
                  <a:srgbClr val="FFFFFF"/>
                </a:solidFill>
                <a:latin typeface="Blacker Sans Pro Bold"/>
              </a:rPr>
              <a:t>  </a:t>
            </a:r>
            <a:r>
              <a:rPr lang="en-US" sz="2569">
                <a:solidFill>
                  <a:srgbClr val="FFFFFF"/>
                </a:solidFill>
                <a:latin typeface="Blacker Sans Pro"/>
              </a:rPr>
              <a:t>Azure IoT Edge extends Azure capabilities to edge devices, enabling AI, machine learning, and custom code to run locally.</a:t>
            </a:r>
          </a:p>
          <a:p>
            <a:pPr>
              <a:lnSpc>
                <a:spcPts val="3597"/>
              </a:lnSpc>
            </a:pPr>
          </a:p>
          <a:p>
            <a:pPr>
              <a:lnSpc>
                <a:spcPts val="3597"/>
              </a:lnSpc>
            </a:pPr>
            <a:r>
              <a:rPr lang="en-US" sz="2569">
                <a:solidFill>
                  <a:srgbClr val="FFFFFF"/>
                </a:solidFill>
                <a:latin typeface="Blacker Sans Pro"/>
              </a:rPr>
              <a:t>  </a:t>
            </a:r>
            <a:r>
              <a:rPr lang="en-US" sz="2569">
                <a:solidFill>
                  <a:srgbClr val="FFFFFF"/>
                </a:solidFill>
                <a:latin typeface="Blacker Sans Pro Bold"/>
              </a:rPr>
              <a:t>How they can help:</a:t>
            </a:r>
          </a:p>
          <a:p>
            <a:pPr>
              <a:lnSpc>
                <a:spcPts val="3597"/>
              </a:lnSpc>
            </a:pPr>
            <a:r>
              <a:rPr lang="en-US" sz="2569">
                <a:solidFill>
                  <a:srgbClr val="FFFFFF"/>
                </a:solidFill>
                <a:latin typeface="Blacker Sans Pro Bold"/>
              </a:rPr>
              <a:t> </a:t>
            </a:r>
            <a:r>
              <a:rPr lang="en-US" sz="2569">
                <a:solidFill>
                  <a:srgbClr val="FFFFFF"/>
                </a:solidFill>
                <a:latin typeface="Blacker Sans Pro"/>
              </a:rPr>
              <a:t>Azure IoT Edge facilitates data processing closer to the source, reducing the need for continuous cloud connectivity and improving operational efficiency in your Amazon Go-like store.</a:t>
            </a:r>
          </a:p>
          <a:p>
            <a:pPr>
              <a:lnSpc>
                <a:spcPts val="3877"/>
              </a:lnSpc>
            </a:pPr>
          </a:p>
        </p:txBody>
      </p:sp>
      <p:sp>
        <p:nvSpPr>
          <p:cNvPr name="Freeform 13" id="13"/>
          <p:cNvSpPr/>
          <p:nvPr/>
        </p:nvSpPr>
        <p:spPr>
          <a:xfrm flipH="false" flipV="false" rot="-10800000">
            <a:off x="371538" y="5013815"/>
            <a:ext cx="466218" cy="322114"/>
          </a:xfrm>
          <a:custGeom>
            <a:avLst/>
            <a:gdLst/>
            <a:ahLst/>
            <a:cxnLst/>
            <a:rect r="r" b="b" t="t" l="l"/>
            <a:pathLst>
              <a:path h="322114" w="466218">
                <a:moveTo>
                  <a:pt x="0" y="0"/>
                </a:moveTo>
                <a:lnTo>
                  <a:pt x="466218" y="0"/>
                </a:lnTo>
                <a:lnTo>
                  <a:pt x="466218" y="322114"/>
                </a:lnTo>
                <a:lnTo>
                  <a:pt x="0" y="32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0800000">
            <a:off x="371538" y="7362901"/>
            <a:ext cx="466218" cy="322114"/>
          </a:xfrm>
          <a:custGeom>
            <a:avLst/>
            <a:gdLst/>
            <a:ahLst/>
            <a:cxnLst/>
            <a:rect r="r" b="b" t="t" l="l"/>
            <a:pathLst>
              <a:path h="322114" w="466218">
                <a:moveTo>
                  <a:pt x="0" y="0"/>
                </a:moveTo>
                <a:lnTo>
                  <a:pt x="466218" y="0"/>
                </a:lnTo>
                <a:lnTo>
                  <a:pt x="466218" y="322114"/>
                </a:lnTo>
                <a:lnTo>
                  <a:pt x="0" y="32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10800000">
            <a:off x="9474457" y="5013815"/>
            <a:ext cx="466218" cy="322114"/>
          </a:xfrm>
          <a:custGeom>
            <a:avLst/>
            <a:gdLst/>
            <a:ahLst/>
            <a:cxnLst/>
            <a:rect r="r" b="b" t="t" l="l"/>
            <a:pathLst>
              <a:path h="322114" w="466218">
                <a:moveTo>
                  <a:pt x="0" y="0"/>
                </a:moveTo>
                <a:lnTo>
                  <a:pt x="466218" y="0"/>
                </a:lnTo>
                <a:lnTo>
                  <a:pt x="466218" y="322114"/>
                </a:lnTo>
                <a:lnTo>
                  <a:pt x="0" y="32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10800000">
            <a:off x="9474457" y="7362901"/>
            <a:ext cx="466218" cy="322114"/>
          </a:xfrm>
          <a:custGeom>
            <a:avLst/>
            <a:gdLst/>
            <a:ahLst/>
            <a:cxnLst/>
            <a:rect r="r" b="b" t="t" l="l"/>
            <a:pathLst>
              <a:path h="322114" w="466218">
                <a:moveTo>
                  <a:pt x="0" y="0"/>
                </a:moveTo>
                <a:lnTo>
                  <a:pt x="466218" y="0"/>
                </a:lnTo>
                <a:lnTo>
                  <a:pt x="466218" y="322114"/>
                </a:lnTo>
                <a:lnTo>
                  <a:pt x="0" y="32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702" r="0" b="-5741"/>
            </a:stretch>
          </a:blipFill>
        </p:spPr>
      </p:sp>
      <p:sp>
        <p:nvSpPr>
          <p:cNvPr name="Freeform 3" id="3"/>
          <p:cNvSpPr/>
          <p:nvPr/>
        </p:nvSpPr>
        <p:spPr>
          <a:xfrm flipH="false" flipV="false" rot="0">
            <a:off x="4249539" y="551212"/>
            <a:ext cx="9055641" cy="2255678"/>
          </a:xfrm>
          <a:custGeom>
            <a:avLst/>
            <a:gdLst/>
            <a:ahLst/>
            <a:cxnLst/>
            <a:rect r="r" b="b" t="t" l="l"/>
            <a:pathLst>
              <a:path h="2255678" w="9055641">
                <a:moveTo>
                  <a:pt x="0" y="0"/>
                </a:moveTo>
                <a:lnTo>
                  <a:pt x="9055641" y="0"/>
                </a:lnTo>
                <a:lnTo>
                  <a:pt x="9055641" y="2255678"/>
                </a:lnTo>
                <a:lnTo>
                  <a:pt x="0" y="22556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950045" y="1382250"/>
            <a:ext cx="7598626" cy="612653"/>
          </a:xfrm>
          <a:prstGeom prst="rect">
            <a:avLst/>
          </a:prstGeom>
        </p:spPr>
        <p:txBody>
          <a:bodyPr anchor="t" rtlCol="false" tIns="0" lIns="0" bIns="0" rIns="0">
            <a:spAutoFit/>
          </a:bodyPr>
          <a:lstStyle/>
          <a:p>
            <a:pPr algn="ctr" marL="0" indent="0" lvl="0">
              <a:lnSpc>
                <a:spcPts val="4731"/>
              </a:lnSpc>
            </a:pPr>
            <a:r>
              <a:rPr lang="en-US" sz="4150" spc="166">
                <a:solidFill>
                  <a:srgbClr val="FFFFFF"/>
                </a:solidFill>
                <a:latin typeface="One Little Font Bold"/>
              </a:rPr>
              <a:t>IOT SOFTWARE VENDORS</a:t>
            </a:r>
          </a:p>
        </p:txBody>
      </p:sp>
      <p:sp>
        <p:nvSpPr>
          <p:cNvPr name="Freeform 5" id="5"/>
          <p:cNvSpPr/>
          <p:nvPr/>
        </p:nvSpPr>
        <p:spPr>
          <a:xfrm flipH="false" flipV="false" rot="166846">
            <a:off x="2025383" y="3235317"/>
            <a:ext cx="4928111" cy="1541155"/>
          </a:xfrm>
          <a:custGeom>
            <a:avLst/>
            <a:gdLst/>
            <a:ahLst/>
            <a:cxnLst/>
            <a:rect r="r" b="b" t="t" l="l"/>
            <a:pathLst>
              <a:path h="1541155" w="4928111">
                <a:moveTo>
                  <a:pt x="0" y="0"/>
                </a:moveTo>
                <a:lnTo>
                  <a:pt x="4928112" y="0"/>
                </a:lnTo>
                <a:lnTo>
                  <a:pt x="4928112" y="1541155"/>
                </a:lnTo>
                <a:lnTo>
                  <a:pt x="0" y="15411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485512" y="3800114"/>
            <a:ext cx="4195319" cy="576326"/>
          </a:xfrm>
          <a:prstGeom prst="rect">
            <a:avLst/>
          </a:prstGeom>
        </p:spPr>
        <p:txBody>
          <a:bodyPr anchor="t" rtlCol="false" tIns="0" lIns="0" bIns="0" rIns="0">
            <a:spAutoFit/>
          </a:bodyPr>
          <a:lstStyle/>
          <a:p>
            <a:pPr algn="ctr" marL="0" indent="0" lvl="0">
              <a:lnSpc>
                <a:spcPts val="4522"/>
              </a:lnSpc>
            </a:pPr>
            <a:r>
              <a:rPr lang="en-US" sz="3800">
                <a:solidFill>
                  <a:srgbClr val="FFFFFF"/>
                </a:solidFill>
                <a:latin typeface="One Little Font Bold"/>
              </a:rPr>
              <a:t>Google Cloud IoT Edge</a:t>
            </a:r>
          </a:p>
        </p:txBody>
      </p:sp>
      <p:sp>
        <p:nvSpPr>
          <p:cNvPr name="Freeform 7" id="7"/>
          <p:cNvSpPr/>
          <p:nvPr/>
        </p:nvSpPr>
        <p:spPr>
          <a:xfrm flipH="false" flipV="false" rot="0">
            <a:off x="1269571" y="3026301"/>
            <a:ext cx="865050" cy="787982"/>
          </a:xfrm>
          <a:custGeom>
            <a:avLst/>
            <a:gdLst/>
            <a:ahLst/>
            <a:cxnLst/>
            <a:rect r="r" b="b" t="t" l="l"/>
            <a:pathLst>
              <a:path h="787982" w="865050">
                <a:moveTo>
                  <a:pt x="0" y="0"/>
                </a:moveTo>
                <a:lnTo>
                  <a:pt x="865050" y="0"/>
                </a:lnTo>
                <a:lnTo>
                  <a:pt x="865050" y="787982"/>
                </a:lnTo>
                <a:lnTo>
                  <a:pt x="0" y="7879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4847483"/>
            <a:ext cx="7195687" cy="5390025"/>
          </a:xfrm>
          <a:prstGeom prst="rect">
            <a:avLst/>
          </a:prstGeom>
        </p:spPr>
        <p:txBody>
          <a:bodyPr anchor="t" rtlCol="false" tIns="0" lIns="0" bIns="0" rIns="0">
            <a:spAutoFit/>
          </a:bodyPr>
          <a:lstStyle/>
          <a:p>
            <a:pPr>
              <a:lnSpc>
                <a:spcPts val="3597"/>
              </a:lnSpc>
            </a:pPr>
            <a:r>
              <a:rPr lang="en-US" sz="2569">
                <a:solidFill>
                  <a:srgbClr val="FFFFFF"/>
                </a:solidFill>
                <a:latin typeface="Blacker Sans Pro Bold"/>
              </a:rPr>
              <a:t>Description:</a:t>
            </a:r>
          </a:p>
          <a:p>
            <a:pPr>
              <a:lnSpc>
                <a:spcPts val="3597"/>
              </a:lnSpc>
            </a:pPr>
            <a:r>
              <a:rPr lang="en-US" sz="2569">
                <a:solidFill>
                  <a:srgbClr val="FFFFFF"/>
                </a:solidFill>
                <a:latin typeface="Blacker Sans Pro"/>
              </a:rPr>
              <a:t>  Google Cloud IoT Edge enables running AI, machine learning, and analytics directly on IoT devices for local data processing and real-time insights.</a:t>
            </a:r>
          </a:p>
          <a:p>
            <a:pPr>
              <a:lnSpc>
                <a:spcPts val="3597"/>
              </a:lnSpc>
            </a:pPr>
          </a:p>
          <a:p>
            <a:pPr>
              <a:lnSpc>
                <a:spcPts val="3597"/>
              </a:lnSpc>
            </a:pPr>
            <a:r>
              <a:rPr lang="en-US" sz="2569">
                <a:solidFill>
                  <a:srgbClr val="FFFFFF"/>
                </a:solidFill>
                <a:latin typeface="Blacker Sans Pro Bold"/>
              </a:rPr>
              <a:t>How they can help:</a:t>
            </a:r>
          </a:p>
          <a:p>
            <a:pPr>
              <a:lnSpc>
                <a:spcPts val="3597"/>
              </a:lnSpc>
            </a:pPr>
            <a:r>
              <a:rPr lang="en-US" sz="2569">
                <a:solidFill>
                  <a:srgbClr val="FFFFFF"/>
                </a:solidFill>
                <a:latin typeface="Blacker Sans Pro"/>
              </a:rPr>
              <a:t> Google Cloud IoT Edge empowers your store's devices to perform local analytics, enhancing the responsiveness of your cashier-less shopping experience.</a:t>
            </a:r>
          </a:p>
          <a:p>
            <a:pPr>
              <a:lnSpc>
                <a:spcPts val="3877"/>
              </a:lnSpc>
            </a:pPr>
          </a:p>
        </p:txBody>
      </p:sp>
      <p:sp>
        <p:nvSpPr>
          <p:cNvPr name="Freeform 9" id="9"/>
          <p:cNvSpPr/>
          <p:nvPr/>
        </p:nvSpPr>
        <p:spPr>
          <a:xfrm flipH="false" flipV="false" rot="166846">
            <a:off x="11017838" y="3374811"/>
            <a:ext cx="4881882" cy="1526698"/>
          </a:xfrm>
          <a:custGeom>
            <a:avLst/>
            <a:gdLst/>
            <a:ahLst/>
            <a:cxnLst/>
            <a:rect r="r" b="b" t="t" l="l"/>
            <a:pathLst>
              <a:path h="1526698" w="4881882">
                <a:moveTo>
                  <a:pt x="0" y="0"/>
                </a:moveTo>
                <a:lnTo>
                  <a:pt x="4881882" y="0"/>
                </a:lnTo>
                <a:lnTo>
                  <a:pt x="4881882" y="1526698"/>
                </a:lnTo>
                <a:lnTo>
                  <a:pt x="0" y="1526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1361120" y="3800114"/>
            <a:ext cx="4195319" cy="879983"/>
          </a:xfrm>
          <a:prstGeom prst="rect">
            <a:avLst/>
          </a:prstGeom>
        </p:spPr>
        <p:txBody>
          <a:bodyPr anchor="t" rtlCol="false" tIns="0" lIns="0" bIns="0" rIns="0">
            <a:spAutoFit/>
          </a:bodyPr>
          <a:lstStyle/>
          <a:p>
            <a:pPr algn="ctr" marL="0" indent="0" lvl="0">
              <a:lnSpc>
                <a:spcPts val="3451"/>
              </a:lnSpc>
            </a:pPr>
            <a:r>
              <a:rPr lang="en-US" sz="2900">
                <a:solidFill>
                  <a:srgbClr val="FFFFFF"/>
                </a:solidFill>
                <a:latin typeface="One Little Font Bold"/>
              </a:rPr>
              <a:t>IBM Edge Application Manager</a:t>
            </a:r>
          </a:p>
        </p:txBody>
      </p:sp>
      <p:sp>
        <p:nvSpPr>
          <p:cNvPr name="Freeform 11" id="11"/>
          <p:cNvSpPr/>
          <p:nvPr/>
        </p:nvSpPr>
        <p:spPr>
          <a:xfrm flipH="false" flipV="false" rot="0">
            <a:off x="10349600" y="3026301"/>
            <a:ext cx="865050" cy="787982"/>
          </a:xfrm>
          <a:custGeom>
            <a:avLst/>
            <a:gdLst/>
            <a:ahLst/>
            <a:cxnLst/>
            <a:rect r="r" b="b" t="t" l="l"/>
            <a:pathLst>
              <a:path h="787982" w="865050">
                <a:moveTo>
                  <a:pt x="0" y="0"/>
                </a:moveTo>
                <a:lnTo>
                  <a:pt x="865050" y="0"/>
                </a:lnTo>
                <a:lnTo>
                  <a:pt x="865050" y="787982"/>
                </a:lnTo>
                <a:lnTo>
                  <a:pt x="0" y="7879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108730" y="4966190"/>
            <a:ext cx="7195687" cy="5390025"/>
          </a:xfrm>
          <a:prstGeom prst="rect">
            <a:avLst/>
          </a:prstGeom>
        </p:spPr>
        <p:txBody>
          <a:bodyPr anchor="t" rtlCol="false" tIns="0" lIns="0" bIns="0" rIns="0">
            <a:spAutoFit/>
          </a:bodyPr>
          <a:lstStyle/>
          <a:p>
            <a:pPr>
              <a:lnSpc>
                <a:spcPts val="3597"/>
              </a:lnSpc>
            </a:pPr>
            <a:r>
              <a:rPr lang="en-US" sz="2569">
                <a:solidFill>
                  <a:srgbClr val="FFFFFF"/>
                </a:solidFill>
                <a:latin typeface="Blacker Sans Pro Bold"/>
              </a:rPr>
              <a:t>Description: </a:t>
            </a:r>
          </a:p>
          <a:p>
            <a:pPr>
              <a:lnSpc>
                <a:spcPts val="3597"/>
              </a:lnSpc>
            </a:pPr>
            <a:r>
              <a:rPr lang="en-US" sz="2569">
                <a:solidFill>
                  <a:srgbClr val="FFFFFF"/>
                </a:solidFill>
                <a:latin typeface="Blacker Sans Pro Bold"/>
              </a:rPr>
              <a:t> </a:t>
            </a:r>
            <a:r>
              <a:rPr lang="en-US" sz="2569">
                <a:solidFill>
                  <a:srgbClr val="FFFFFF"/>
                </a:solidFill>
                <a:latin typeface="Blacker Sans Pro"/>
              </a:rPr>
              <a:t>IBM Edge Application Manager offers an edge computing platform for deploying and managing AI, analytics, and IoT applications across edge devices.</a:t>
            </a:r>
          </a:p>
          <a:p>
            <a:pPr>
              <a:lnSpc>
                <a:spcPts val="3597"/>
              </a:lnSpc>
            </a:pPr>
          </a:p>
          <a:p>
            <a:pPr>
              <a:lnSpc>
                <a:spcPts val="3597"/>
              </a:lnSpc>
            </a:pPr>
            <a:r>
              <a:rPr lang="en-US" sz="2569">
                <a:solidFill>
                  <a:srgbClr val="FFFFFF"/>
                </a:solidFill>
                <a:latin typeface="Blacker Sans Pro"/>
              </a:rPr>
              <a:t> </a:t>
            </a:r>
            <a:r>
              <a:rPr lang="en-US" sz="2569">
                <a:solidFill>
                  <a:srgbClr val="FFFFFF"/>
                </a:solidFill>
                <a:latin typeface="Blacker Sans Pro Bold"/>
              </a:rPr>
              <a:t> </a:t>
            </a:r>
            <a:r>
              <a:rPr lang="en-US" sz="2569">
                <a:solidFill>
                  <a:srgbClr val="FFFFFF"/>
                </a:solidFill>
                <a:latin typeface="Blacker Sans Pro Bold"/>
              </a:rPr>
              <a:t>How they can help:</a:t>
            </a:r>
          </a:p>
          <a:p>
            <a:pPr>
              <a:lnSpc>
                <a:spcPts val="3597"/>
              </a:lnSpc>
            </a:pPr>
            <a:r>
              <a:rPr lang="en-US" sz="2569">
                <a:solidFill>
                  <a:srgbClr val="FFFFFF"/>
                </a:solidFill>
                <a:latin typeface="Blacker Sans Pro Bold"/>
              </a:rPr>
              <a:t> </a:t>
            </a:r>
            <a:r>
              <a:rPr lang="en-US" sz="2569">
                <a:solidFill>
                  <a:srgbClr val="FFFFFF"/>
                </a:solidFill>
                <a:latin typeface="Blacker Sans Pro"/>
              </a:rPr>
              <a:t>IBM's solution helps manage and optimize edge application deployments, ensuring the reliability and scalability of your Amazon Go-like store's edge computing infrastructure.</a:t>
            </a:r>
          </a:p>
          <a:p>
            <a:pPr>
              <a:lnSpc>
                <a:spcPts val="3877"/>
              </a:lnSpc>
            </a:pPr>
          </a:p>
        </p:txBody>
      </p:sp>
      <p:sp>
        <p:nvSpPr>
          <p:cNvPr name="Freeform 13" id="13"/>
          <p:cNvSpPr/>
          <p:nvPr/>
        </p:nvSpPr>
        <p:spPr>
          <a:xfrm flipH="false" flipV="false" rot="-10800000">
            <a:off x="371538" y="5013815"/>
            <a:ext cx="466218" cy="322114"/>
          </a:xfrm>
          <a:custGeom>
            <a:avLst/>
            <a:gdLst/>
            <a:ahLst/>
            <a:cxnLst/>
            <a:rect r="r" b="b" t="t" l="l"/>
            <a:pathLst>
              <a:path h="322114" w="466218">
                <a:moveTo>
                  <a:pt x="0" y="0"/>
                </a:moveTo>
                <a:lnTo>
                  <a:pt x="466218" y="0"/>
                </a:lnTo>
                <a:lnTo>
                  <a:pt x="466218" y="322114"/>
                </a:lnTo>
                <a:lnTo>
                  <a:pt x="0" y="32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10800000">
            <a:off x="371538" y="7362901"/>
            <a:ext cx="466218" cy="322114"/>
          </a:xfrm>
          <a:custGeom>
            <a:avLst/>
            <a:gdLst/>
            <a:ahLst/>
            <a:cxnLst/>
            <a:rect r="r" b="b" t="t" l="l"/>
            <a:pathLst>
              <a:path h="322114" w="466218">
                <a:moveTo>
                  <a:pt x="0" y="0"/>
                </a:moveTo>
                <a:lnTo>
                  <a:pt x="466218" y="0"/>
                </a:lnTo>
                <a:lnTo>
                  <a:pt x="466218" y="322114"/>
                </a:lnTo>
                <a:lnTo>
                  <a:pt x="0" y="32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10800000">
            <a:off x="9474457" y="5013815"/>
            <a:ext cx="466218" cy="322114"/>
          </a:xfrm>
          <a:custGeom>
            <a:avLst/>
            <a:gdLst/>
            <a:ahLst/>
            <a:cxnLst/>
            <a:rect r="r" b="b" t="t" l="l"/>
            <a:pathLst>
              <a:path h="322114" w="466218">
                <a:moveTo>
                  <a:pt x="0" y="0"/>
                </a:moveTo>
                <a:lnTo>
                  <a:pt x="466218" y="0"/>
                </a:lnTo>
                <a:lnTo>
                  <a:pt x="466218" y="322114"/>
                </a:lnTo>
                <a:lnTo>
                  <a:pt x="0" y="32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10800000">
            <a:off x="9474457" y="7362901"/>
            <a:ext cx="466218" cy="322114"/>
          </a:xfrm>
          <a:custGeom>
            <a:avLst/>
            <a:gdLst/>
            <a:ahLst/>
            <a:cxnLst/>
            <a:rect r="r" b="b" t="t" l="l"/>
            <a:pathLst>
              <a:path h="322114" w="466218">
                <a:moveTo>
                  <a:pt x="0" y="0"/>
                </a:moveTo>
                <a:lnTo>
                  <a:pt x="466218" y="0"/>
                </a:lnTo>
                <a:lnTo>
                  <a:pt x="466218" y="322114"/>
                </a:lnTo>
                <a:lnTo>
                  <a:pt x="0" y="32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26461" y="1716667"/>
            <a:ext cx="7210383" cy="8059853"/>
          </a:xfrm>
          <a:custGeom>
            <a:avLst/>
            <a:gdLst/>
            <a:ahLst/>
            <a:cxnLst/>
            <a:rect r="r" b="b" t="t" l="l"/>
            <a:pathLst>
              <a:path h="8059853" w="7210383">
                <a:moveTo>
                  <a:pt x="0" y="0"/>
                </a:moveTo>
                <a:lnTo>
                  <a:pt x="7210384" y="0"/>
                </a:lnTo>
                <a:lnTo>
                  <a:pt x="7210384" y="8059853"/>
                </a:lnTo>
                <a:lnTo>
                  <a:pt x="0" y="8059853"/>
                </a:lnTo>
                <a:lnTo>
                  <a:pt x="0" y="0"/>
                </a:lnTo>
                <a:close/>
              </a:path>
            </a:pathLst>
          </a:custGeom>
          <a:blipFill>
            <a:blip r:embed="rId3"/>
            <a:stretch>
              <a:fillRect l="-112511" t="0" r="0" b="0"/>
            </a:stretch>
          </a:blipFill>
        </p:spPr>
      </p:sp>
      <p:sp>
        <p:nvSpPr>
          <p:cNvPr name="Freeform 4" id="4"/>
          <p:cNvSpPr/>
          <p:nvPr/>
        </p:nvSpPr>
        <p:spPr>
          <a:xfrm flipH="false" flipV="false" rot="0">
            <a:off x="9815148" y="1716667"/>
            <a:ext cx="7210383" cy="8059853"/>
          </a:xfrm>
          <a:custGeom>
            <a:avLst/>
            <a:gdLst/>
            <a:ahLst/>
            <a:cxnLst/>
            <a:rect r="r" b="b" t="t" l="l"/>
            <a:pathLst>
              <a:path h="8059853" w="7210383">
                <a:moveTo>
                  <a:pt x="0" y="0"/>
                </a:moveTo>
                <a:lnTo>
                  <a:pt x="7210383" y="0"/>
                </a:lnTo>
                <a:lnTo>
                  <a:pt x="7210383" y="8059853"/>
                </a:lnTo>
                <a:lnTo>
                  <a:pt x="0" y="8059853"/>
                </a:lnTo>
                <a:lnTo>
                  <a:pt x="0" y="0"/>
                </a:lnTo>
                <a:close/>
              </a:path>
            </a:pathLst>
          </a:custGeom>
          <a:blipFill>
            <a:blip r:embed="rId3"/>
            <a:stretch>
              <a:fillRect l="-112511" t="0" r="0" b="0"/>
            </a:stretch>
          </a:blipFill>
        </p:spPr>
      </p:sp>
      <p:sp>
        <p:nvSpPr>
          <p:cNvPr name="Freeform 5" id="5"/>
          <p:cNvSpPr/>
          <p:nvPr/>
        </p:nvSpPr>
        <p:spPr>
          <a:xfrm flipH="false" flipV="false" rot="2416654">
            <a:off x="12793381" y="1540053"/>
            <a:ext cx="1253916" cy="1142203"/>
          </a:xfrm>
          <a:custGeom>
            <a:avLst/>
            <a:gdLst/>
            <a:ahLst/>
            <a:cxnLst/>
            <a:rect r="r" b="b" t="t" l="l"/>
            <a:pathLst>
              <a:path h="1142203" w="1253916">
                <a:moveTo>
                  <a:pt x="0" y="0"/>
                </a:moveTo>
                <a:lnTo>
                  <a:pt x="1253916" y="0"/>
                </a:lnTo>
                <a:lnTo>
                  <a:pt x="1253916" y="1142203"/>
                </a:lnTo>
                <a:lnTo>
                  <a:pt x="0" y="114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66846">
            <a:off x="3270883" y="2582342"/>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473529" y="3084148"/>
            <a:ext cx="4283546" cy="472060"/>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TECHNICAL FEASIBILITY</a:t>
            </a:r>
          </a:p>
        </p:txBody>
      </p:sp>
      <p:sp>
        <p:nvSpPr>
          <p:cNvPr name="Freeform 8" id="8"/>
          <p:cNvSpPr/>
          <p:nvPr/>
        </p:nvSpPr>
        <p:spPr>
          <a:xfrm flipH="false" flipV="false" rot="2496936">
            <a:off x="5134353" y="1645214"/>
            <a:ext cx="961899" cy="876203"/>
          </a:xfrm>
          <a:custGeom>
            <a:avLst/>
            <a:gdLst/>
            <a:ahLst/>
            <a:cxnLst/>
            <a:rect r="r" b="b" t="t" l="l"/>
            <a:pathLst>
              <a:path h="876203" w="961899">
                <a:moveTo>
                  <a:pt x="0" y="0"/>
                </a:moveTo>
                <a:lnTo>
                  <a:pt x="961899" y="0"/>
                </a:lnTo>
                <a:lnTo>
                  <a:pt x="961899" y="876203"/>
                </a:lnTo>
                <a:lnTo>
                  <a:pt x="0" y="876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60610" y="-2220828"/>
            <a:ext cx="3207966" cy="4433119"/>
          </a:xfrm>
          <a:custGeom>
            <a:avLst/>
            <a:gdLst/>
            <a:ahLst/>
            <a:cxnLst/>
            <a:rect r="r" b="b" t="t" l="l"/>
            <a:pathLst>
              <a:path h="4433119" w="3207966">
                <a:moveTo>
                  <a:pt x="0" y="0"/>
                </a:moveTo>
                <a:lnTo>
                  <a:pt x="3207967" y="0"/>
                </a:lnTo>
                <a:lnTo>
                  <a:pt x="3207967" y="4433119"/>
                </a:lnTo>
                <a:lnTo>
                  <a:pt x="0" y="4433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710510">
            <a:off x="15169549" y="8523584"/>
            <a:ext cx="2941113" cy="4064352"/>
          </a:xfrm>
          <a:custGeom>
            <a:avLst/>
            <a:gdLst/>
            <a:ahLst/>
            <a:cxnLst/>
            <a:rect r="r" b="b" t="t" l="l"/>
            <a:pathLst>
              <a:path h="4064352" w="2941113">
                <a:moveTo>
                  <a:pt x="0" y="0"/>
                </a:moveTo>
                <a:lnTo>
                  <a:pt x="2941113" y="0"/>
                </a:lnTo>
                <a:lnTo>
                  <a:pt x="2941113" y="4064352"/>
                </a:lnTo>
                <a:lnTo>
                  <a:pt x="0" y="4064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66846">
            <a:off x="11021292" y="2631274"/>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106553" y="3133171"/>
            <a:ext cx="4795381" cy="472059"/>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OPERATIONAL FEASIBILITY</a:t>
            </a:r>
          </a:p>
        </p:txBody>
      </p:sp>
      <p:sp>
        <p:nvSpPr>
          <p:cNvPr name="TextBox 13" id="13"/>
          <p:cNvSpPr txBox="true"/>
          <p:nvPr/>
        </p:nvSpPr>
        <p:spPr>
          <a:xfrm rot="0">
            <a:off x="2322122" y="4249303"/>
            <a:ext cx="6434185" cy="4912543"/>
          </a:xfrm>
          <a:prstGeom prst="rect">
            <a:avLst/>
          </a:prstGeom>
        </p:spPr>
        <p:txBody>
          <a:bodyPr anchor="t" rtlCol="false" tIns="0" lIns="0" bIns="0" rIns="0">
            <a:spAutoFit/>
          </a:bodyPr>
          <a:lstStyle/>
          <a:p>
            <a:pPr>
              <a:lnSpc>
                <a:spcPts val="3279"/>
              </a:lnSpc>
            </a:pPr>
            <a:r>
              <a:rPr lang="en-US" sz="2342">
                <a:solidFill>
                  <a:srgbClr val="000000"/>
                </a:solidFill>
                <a:latin typeface="Blacker Sans Pro"/>
              </a:rPr>
              <a:t>The technology involved in such a project includes computer vision, sensor fusion, and machine learning. These technologies are used to track customers' movements and their interactions with products. Weight sensors, RFID tags, barcode scanners, proximity sensors, pressure sensors, temperature and humidity sensors are used to monitor the store's environment and track customer interactions with products. These technologies are complex and require significant investment and expertise to implement mckinsey.com.</a:t>
            </a:r>
          </a:p>
        </p:txBody>
      </p:sp>
      <p:sp>
        <p:nvSpPr>
          <p:cNvPr name="Freeform 14" id="14"/>
          <p:cNvSpPr/>
          <p:nvPr/>
        </p:nvSpPr>
        <p:spPr>
          <a:xfrm flipH="false" flipV="false" rot="490283">
            <a:off x="1117546" y="9081568"/>
            <a:ext cx="1694095" cy="1090574"/>
          </a:xfrm>
          <a:custGeom>
            <a:avLst/>
            <a:gdLst/>
            <a:ahLst/>
            <a:cxnLst/>
            <a:rect r="r" b="b" t="t" l="l"/>
            <a:pathLst>
              <a:path h="1090574" w="1694095">
                <a:moveTo>
                  <a:pt x="0" y="0"/>
                </a:moveTo>
                <a:lnTo>
                  <a:pt x="1694095" y="0"/>
                </a:lnTo>
                <a:lnTo>
                  <a:pt x="1694095" y="1090573"/>
                </a:lnTo>
                <a:lnTo>
                  <a:pt x="0" y="10905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6144601" y="516255"/>
            <a:ext cx="5780441" cy="920115"/>
          </a:xfrm>
          <a:prstGeom prst="rect">
            <a:avLst/>
          </a:prstGeom>
        </p:spPr>
        <p:txBody>
          <a:bodyPr anchor="t" rtlCol="false" tIns="0" lIns="0" bIns="0" rIns="0">
            <a:spAutoFit/>
          </a:bodyPr>
          <a:lstStyle/>
          <a:p>
            <a:pPr algn="ctr">
              <a:lnSpc>
                <a:spcPts val="7559"/>
              </a:lnSpc>
              <a:spcBef>
                <a:spcPct val="0"/>
              </a:spcBef>
            </a:pPr>
            <a:r>
              <a:rPr lang="en-US" sz="5399">
                <a:solidFill>
                  <a:srgbClr val="E8E8E8"/>
                </a:solidFill>
                <a:latin typeface="Gochi Hand"/>
              </a:rPr>
              <a:t>Feasibility Study</a:t>
            </a:r>
          </a:p>
        </p:txBody>
      </p:sp>
      <p:sp>
        <p:nvSpPr>
          <p:cNvPr name="Freeform 16" id="16"/>
          <p:cNvSpPr/>
          <p:nvPr/>
        </p:nvSpPr>
        <p:spPr>
          <a:xfrm flipH="false" flipV="false" rot="490283">
            <a:off x="15852769" y="1006859"/>
            <a:ext cx="1694095" cy="1090574"/>
          </a:xfrm>
          <a:custGeom>
            <a:avLst/>
            <a:gdLst/>
            <a:ahLst/>
            <a:cxnLst/>
            <a:rect r="r" b="b" t="t" l="l"/>
            <a:pathLst>
              <a:path h="1090574" w="1694095">
                <a:moveTo>
                  <a:pt x="0" y="0"/>
                </a:moveTo>
                <a:lnTo>
                  <a:pt x="1694095" y="0"/>
                </a:lnTo>
                <a:lnTo>
                  <a:pt x="1694095" y="1090574"/>
                </a:lnTo>
                <a:lnTo>
                  <a:pt x="0" y="1090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9982224" y="4249303"/>
            <a:ext cx="6434185" cy="4093393"/>
          </a:xfrm>
          <a:prstGeom prst="rect">
            <a:avLst/>
          </a:prstGeom>
        </p:spPr>
        <p:txBody>
          <a:bodyPr anchor="t" rtlCol="false" tIns="0" lIns="0" bIns="0" rIns="0">
            <a:spAutoFit/>
          </a:bodyPr>
          <a:lstStyle/>
          <a:p>
            <a:pPr>
              <a:lnSpc>
                <a:spcPts val="3279"/>
              </a:lnSpc>
            </a:pPr>
            <a:r>
              <a:rPr lang="en-US" sz="2342">
                <a:solidFill>
                  <a:srgbClr val="000000"/>
                </a:solidFill>
                <a:latin typeface="Blacker Sans Pro"/>
              </a:rPr>
              <a:t>The concept of "Just Walk Out" shopping presents unique operational challenges. An extensive security system will be required to ensure adequate stock, organization, and cleanliness of the store. This includes gas sensors, sound sensors, occupancy sensors, and biometric sensors. The store will also require a robust management system, including motion sensors, light sensors, touch screens, and cameras ccim.com.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26461" y="1716667"/>
            <a:ext cx="7210383" cy="8059853"/>
          </a:xfrm>
          <a:custGeom>
            <a:avLst/>
            <a:gdLst/>
            <a:ahLst/>
            <a:cxnLst/>
            <a:rect r="r" b="b" t="t" l="l"/>
            <a:pathLst>
              <a:path h="8059853" w="7210383">
                <a:moveTo>
                  <a:pt x="0" y="0"/>
                </a:moveTo>
                <a:lnTo>
                  <a:pt x="7210384" y="0"/>
                </a:lnTo>
                <a:lnTo>
                  <a:pt x="7210384" y="8059853"/>
                </a:lnTo>
                <a:lnTo>
                  <a:pt x="0" y="8059853"/>
                </a:lnTo>
                <a:lnTo>
                  <a:pt x="0" y="0"/>
                </a:lnTo>
                <a:close/>
              </a:path>
            </a:pathLst>
          </a:custGeom>
          <a:blipFill>
            <a:blip r:embed="rId3"/>
            <a:stretch>
              <a:fillRect l="-112511" t="0" r="0" b="0"/>
            </a:stretch>
          </a:blipFill>
        </p:spPr>
      </p:sp>
      <p:sp>
        <p:nvSpPr>
          <p:cNvPr name="Freeform 4" id="4"/>
          <p:cNvSpPr/>
          <p:nvPr/>
        </p:nvSpPr>
        <p:spPr>
          <a:xfrm flipH="false" flipV="false" rot="0">
            <a:off x="9815148" y="1716667"/>
            <a:ext cx="7210383" cy="8059853"/>
          </a:xfrm>
          <a:custGeom>
            <a:avLst/>
            <a:gdLst/>
            <a:ahLst/>
            <a:cxnLst/>
            <a:rect r="r" b="b" t="t" l="l"/>
            <a:pathLst>
              <a:path h="8059853" w="7210383">
                <a:moveTo>
                  <a:pt x="0" y="0"/>
                </a:moveTo>
                <a:lnTo>
                  <a:pt x="7210383" y="0"/>
                </a:lnTo>
                <a:lnTo>
                  <a:pt x="7210383" y="8059853"/>
                </a:lnTo>
                <a:lnTo>
                  <a:pt x="0" y="8059853"/>
                </a:lnTo>
                <a:lnTo>
                  <a:pt x="0" y="0"/>
                </a:lnTo>
                <a:close/>
              </a:path>
            </a:pathLst>
          </a:custGeom>
          <a:blipFill>
            <a:blip r:embed="rId3"/>
            <a:stretch>
              <a:fillRect l="-112511" t="0" r="0" b="0"/>
            </a:stretch>
          </a:blipFill>
        </p:spPr>
      </p:sp>
      <p:sp>
        <p:nvSpPr>
          <p:cNvPr name="Freeform 5" id="5"/>
          <p:cNvSpPr/>
          <p:nvPr/>
        </p:nvSpPr>
        <p:spPr>
          <a:xfrm flipH="false" flipV="false" rot="2416654">
            <a:off x="12793381" y="1540053"/>
            <a:ext cx="1253916" cy="1142203"/>
          </a:xfrm>
          <a:custGeom>
            <a:avLst/>
            <a:gdLst/>
            <a:ahLst/>
            <a:cxnLst/>
            <a:rect r="r" b="b" t="t" l="l"/>
            <a:pathLst>
              <a:path h="1142203" w="1253916">
                <a:moveTo>
                  <a:pt x="0" y="0"/>
                </a:moveTo>
                <a:lnTo>
                  <a:pt x="1253916" y="0"/>
                </a:lnTo>
                <a:lnTo>
                  <a:pt x="1253916" y="1142203"/>
                </a:lnTo>
                <a:lnTo>
                  <a:pt x="0" y="1142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66846">
            <a:off x="3270883" y="2582342"/>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473529" y="3084148"/>
            <a:ext cx="4283546" cy="472060"/>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FINANCIAL FEASIBILITY</a:t>
            </a:r>
          </a:p>
        </p:txBody>
      </p:sp>
      <p:sp>
        <p:nvSpPr>
          <p:cNvPr name="Freeform 8" id="8"/>
          <p:cNvSpPr/>
          <p:nvPr/>
        </p:nvSpPr>
        <p:spPr>
          <a:xfrm flipH="false" flipV="false" rot="2496936">
            <a:off x="5134353" y="1645214"/>
            <a:ext cx="961899" cy="876203"/>
          </a:xfrm>
          <a:custGeom>
            <a:avLst/>
            <a:gdLst/>
            <a:ahLst/>
            <a:cxnLst/>
            <a:rect r="r" b="b" t="t" l="l"/>
            <a:pathLst>
              <a:path h="876203" w="961899">
                <a:moveTo>
                  <a:pt x="0" y="0"/>
                </a:moveTo>
                <a:lnTo>
                  <a:pt x="961899" y="0"/>
                </a:lnTo>
                <a:lnTo>
                  <a:pt x="961899" y="876203"/>
                </a:lnTo>
                <a:lnTo>
                  <a:pt x="0" y="876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60610" y="-2220828"/>
            <a:ext cx="3207966" cy="4433119"/>
          </a:xfrm>
          <a:custGeom>
            <a:avLst/>
            <a:gdLst/>
            <a:ahLst/>
            <a:cxnLst/>
            <a:rect r="r" b="b" t="t" l="l"/>
            <a:pathLst>
              <a:path h="4433119" w="3207966">
                <a:moveTo>
                  <a:pt x="0" y="0"/>
                </a:moveTo>
                <a:lnTo>
                  <a:pt x="3207967" y="0"/>
                </a:lnTo>
                <a:lnTo>
                  <a:pt x="3207967" y="4433119"/>
                </a:lnTo>
                <a:lnTo>
                  <a:pt x="0" y="4433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710510">
            <a:off x="15169549" y="8523584"/>
            <a:ext cx="2941113" cy="4064352"/>
          </a:xfrm>
          <a:custGeom>
            <a:avLst/>
            <a:gdLst/>
            <a:ahLst/>
            <a:cxnLst/>
            <a:rect r="r" b="b" t="t" l="l"/>
            <a:pathLst>
              <a:path h="4064352" w="2941113">
                <a:moveTo>
                  <a:pt x="0" y="0"/>
                </a:moveTo>
                <a:lnTo>
                  <a:pt x="2941113" y="0"/>
                </a:lnTo>
                <a:lnTo>
                  <a:pt x="2941113" y="4064352"/>
                </a:lnTo>
                <a:lnTo>
                  <a:pt x="0" y="4064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66846">
            <a:off x="11021292" y="2631274"/>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106553" y="3133171"/>
            <a:ext cx="4795381" cy="472059"/>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Market Feasibility</a:t>
            </a:r>
          </a:p>
        </p:txBody>
      </p:sp>
      <p:sp>
        <p:nvSpPr>
          <p:cNvPr name="TextBox 13" id="13"/>
          <p:cNvSpPr txBox="true"/>
          <p:nvPr/>
        </p:nvSpPr>
        <p:spPr>
          <a:xfrm rot="0">
            <a:off x="2322122" y="4249303"/>
            <a:ext cx="6434185" cy="2864668"/>
          </a:xfrm>
          <a:prstGeom prst="rect">
            <a:avLst/>
          </a:prstGeom>
        </p:spPr>
        <p:txBody>
          <a:bodyPr anchor="t" rtlCol="false" tIns="0" lIns="0" bIns="0" rIns="0">
            <a:spAutoFit/>
          </a:bodyPr>
          <a:lstStyle/>
          <a:p>
            <a:pPr>
              <a:lnSpc>
                <a:spcPts val="3279"/>
              </a:lnSpc>
            </a:pPr>
            <a:r>
              <a:rPr lang="en-US" sz="2342">
                <a:solidFill>
                  <a:srgbClr val="000000"/>
                </a:solidFill>
                <a:latin typeface="Blacker Sans Pro"/>
              </a:rPr>
              <a:t>The financial feasibility of the project will depend on the costs of implementing the required technologies and operating the store, versus the potential revenue from the store. This will require a detailed financial analysis, including projected revenues, costs, and return on investment ccim.com.</a:t>
            </a:r>
          </a:p>
        </p:txBody>
      </p:sp>
      <p:sp>
        <p:nvSpPr>
          <p:cNvPr name="Freeform 14" id="14"/>
          <p:cNvSpPr/>
          <p:nvPr/>
        </p:nvSpPr>
        <p:spPr>
          <a:xfrm flipH="false" flipV="false" rot="490283">
            <a:off x="1117546" y="9081568"/>
            <a:ext cx="1694095" cy="1090574"/>
          </a:xfrm>
          <a:custGeom>
            <a:avLst/>
            <a:gdLst/>
            <a:ahLst/>
            <a:cxnLst/>
            <a:rect r="r" b="b" t="t" l="l"/>
            <a:pathLst>
              <a:path h="1090574" w="1694095">
                <a:moveTo>
                  <a:pt x="0" y="0"/>
                </a:moveTo>
                <a:lnTo>
                  <a:pt x="1694095" y="0"/>
                </a:lnTo>
                <a:lnTo>
                  <a:pt x="1694095" y="1090573"/>
                </a:lnTo>
                <a:lnTo>
                  <a:pt x="0" y="10905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6144601" y="516255"/>
            <a:ext cx="5780441" cy="920115"/>
          </a:xfrm>
          <a:prstGeom prst="rect">
            <a:avLst/>
          </a:prstGeom>
        </p:spPr>
        <p:txBody>
          <a:bodyPr anchor="t" rtlCol="false" tIns="0" lIns="0" bIns="0" rIns="0">
            <a:spAutoFit/>
          </a:bodyPr>
          <a:lstStyle/>
          <a:p>
            <a:pPr algn="ctr">
              <a:lnSpc>
                <a:spcPts val="7559"/>
              </a:lnSpc>
              <a:spcBef>
                <a:spcPct val="0"/>
              </a:spcBef>
            </a:pPr>
            <a:r>
              <a:rPr lang="en-US" sz="5399">
                <a:solidFill>
                  <a:srgbClr val="E8E8E8"/>
                </a:solidFill>
                <a:latin typeface="Gochi Hand"/>
              </a:rPr>
              <a:t>Feasibility Study</a:t>
            </a:r>
          </a:p>
        </p:txBody>
      </p:sp>
      <p:sp>
        <p:nvSpPr>
          <p:cNvPr name="Freeform 16" id="16"/>
          <p:cNvSpPr/>
          <p:nvPr/>
        </p:nvSpPr>
        <p:spPr>
          <a:xfrm flipH="false" flipV="false" rot="490283">
            <a:off x="15852769" y="1006859"/>
            <a:ext cx="1694095" cy="1090574"/>
          </a:xfrm>
          <a:custGeom>
            <a:avLst/>
            <a:gdLst/>
            <a:ahLst/>
            <a:cxnLst/>
            <a:rect r="r" b="b" t="t" l="l"/>
            <a:pathLst>
              <a:path h="1090574" w="1694095">
                <a:moveTo>
                  <a:pt x="0" y="0"/>
                </a:moveTo>
                <a:lnTo>
                  <a:pt x="1694095" y="0"/>
                </a:lnTo>
                <a:lnTo>
                  <a:pt x="1694095" y="1090574"/>
                </a:lnTo>
                <a:lnTo>
                  <a:pt x="0" y="1090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9982224" y="4249303"/>
            <a:ext cx="6434185" cy="4093393"/>
          </a:xfrm>
          <a:prstGeom prst="rect">
            <a:avLst/>
          </a:prstGeom>
        </p:spPr>
        <p:txBody>
          <a:bodyPr anchor="t" rtlCol="false" tIns="0" lIns="0" bIns="0" rIns="0">
            <a:spAutoFit/>
          </a:bodyPr>
          <a:lstStyle/>
          <a:p>
            <a:pPr>
              <a:lnSpc>
                <a:spcPts val="3279"/>
              </a:lnSpc>
            </a:pPr>
            <a:r>
              <a:rPr lang="en-US" sz="2342">
                <a:solidFill>
                  <a:srgbClr val="000000"/>
                </a:solidFill>
                <a:latin typeface="Blacker Sans Pro"/>
              </a:rPr>
              <a:t>The location of the store in Surda, a bustling commercial district in the heart of Ramallah, presents a unique market opportunity. The area currently lacks a grocery store or convenience market, and its population consists primarily of Americans who are familiar with automated shopping experiences. However, the success of the store will depend on the acceptance of the local population and their willingness to adopt this new shopping experience ccim.com.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26461" y="1716667"/>
            <a:ext cx="7210383" cy="8059853"/>
          </a:xfrm>
          <a:custGeom>
            <a:avLst/>
            <a:gdLst/>
            <a:ahLst/>
            <a:cxnLst/>
            <a:rect r="r" b="b" t="t" l="l"/>
            <a:pathLst>
              <a:path h="8059853" w="7210383">
                <a:moveTo>
                  <a:pt x="0" y="0"/>
                </a:moveTo>
                <a:lnTo>
                  <a:pt x="7210384" y="0"/>
                </a:lnTo>
                <a:lnTo>
                  <a:pt x="7210384" y="8059853"/>
                </a:lnTo>
                <a:lnTo>
                  <a:pt x="0" y="8059853"/>
                </a:lnTo>
                <a:lnTo>
                  <a:pt x="0" y="0"/>
                </a:lnTo>
                <a:close/>
              </a:path>
            </a:pathLst>
          </a:custGeom>
          <a:blipFill>
            <a:blip r:embed="rId3"/>
            <a:stretch>
              <a:fillRect l="-112511" t="0" r="0" b="0"/>
            </a:stretch>
          </a:blipFill>
        </p:spPr>
      </p:sp>
      <p:sp>
        <p:nvSpPr>
          <p:cNvPr name="Freeform 4" id="4"/>
          <p:cNvSpPr/>
          <p:nvPr/>
        </p:nvSpPr>
        <p:spPr>
          <a:xfrm flipH="false" flipV="false" rot="0">
            <a:off x="9815148" y="1716667"/>
            <a:ext cx="7210383" cy="8059853"/>
          </a:xfrm>
          <a:custGeom>
            <a:avLst/>
            <a:gdLst/>
            <a:ahLst/>
            <a:cxnLst/>
            <a:rect r="r" b="b" t="t" l="l"/>
            <a:pathLst>
              <a:path h="8059853" w="7210383">
                <a:moveTo>
                  <a:pt x="0" y="0"/>
                </a:moveTo>
                <a:lnTo>
                  <a:pt x="7210383" y="0"/>
                </a:lnTo>
                <a:lnTo>
                  <a:pt x="7210383" y="8059853"/>
                </a:lnTo>
                <a:lnTo>
                  <a:pt x="0" y="8059853"/>
                </a:lnTo>
                <a:lnTo>
                  <a:pt x="0" y="0"/>
                </a:lnTo>
                <a:close/>
              </a:path>
            </a:pathLst>
          </a:custGeom>
          <a:blipFill>
            <a:blip r:embed="rId3"/>
            <a:stretch>
              <a:fillRect l="-112511" t="0" r="0" b="0"/>
            </a:stretch>
          </a:blipFill>
        </p:spPr>
      </p:sp>
      <p:sp>
        <p:nvSpPr>
          <p:cNvPr name="Freeform 5" id="5"/>
          <p:cNvSpPr/>
          <p:nvPr/>
        </p:nvSpPr>
        <p:spPr>
          <a:xfrm flipH="false" flipV="false" rot="2416654">
            <a:off x="12916793" y="1776816"/>
            <a:ext cx="1043680" cy="950698"/>
          </a:xfrm>
          <a:custGeom>
            <a:avLst/>
            <a:gdLst/>
            <a:ahLst/>
            <a:cxnLst/>
            <a:rect r="r" b="b" t="t" l="l"/>
            <a:pathLst>
              <a:path h="950698" w="1043680">
                <a:moveTo>
                  <a:pt x="0" y="0"/>
                </a:moveTo>
                <a:lnTo>
                  <a:pt x="1043680" y="0"/>
                </a:lnTo>
                <a:lnTo>
                  <a:pt x="1043680" y="950697"/>
                </a:lnTo>
                <a:lnTo>
                  <a:pt x="0" y="950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66846">
            <a:off x="3270883" y="2582342"/>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473529" y="3084148"/>
            <a:ext cx="4283546" cy="472060"/>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REGULATORY FEASIBILITY</a:t>
            </a:r>
          </a:p>
        </p:txBody>
      </p:sp>
      <p:sp>
        <p:nvSpPr>
          <p:cNvPr name="Freeform 8" id="8"/>
          <p:cNvSpPr/>
          <p:nvPr/>
        </p:nvSpPr>
        <p:spPr>
          <a:xfrm flipH="false" flipV="false" rot="2496936">
            <a:off x="5134353" y="1645214"/>
            <a:ext cx="961899" cy="876203"/>
          </a:xfrm>
          <a:custGeom>
            <a:avLst/>
            <a:gdLst/>
            <a:ahLst/>
            <a:cxnLst/>
            <a:rect r="r" b="b" t="t" l="l"/>
            <a:pathLst>
              <a:path h="876203" w="961899">
                <a:moveTo>
                  <a:pt x="0" y="0"/>
                </a:moveTo>
                <a:lnTo>
                  <a:pt x="961899" y="0"/>
                </a:lnTo>
                <a:lnTo>
                  <a:pt x="961899" y="876203"/>
                </a:lnTo>
                <a:lnTo>
                  <a:pt x="0" y="876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60610" y="-2220828"/>
            <a:ext cx="3207966" cy="4433119"/>
          </a:xfrm>
          <a:custGeom>
            <a:avLst/>
            <a:gdLst/>
            <a:ahLst/>
            <a:cxnLst/>
            <a:rect r="r" b="b" t="t" l="l"/>
            <a:pathLst>
              <a:path h="4433119" w="3207966">
                <a:moveTo>
                  <a:pt x="0" y="0"/>
                </a:moveTo>
                <a:lnTo>
                  <a:pt x="3207967" y="0"/>
                </a:lnTo>
                <a:lnTo>
                  <a:pt x="3207967" y="4433119"/>
                </a:lnTo>
                <a:lnTo>
                  <a:pt x="0" y="4433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710510">
            <a:off x="15169549" y="8523584"/>
            <a:ext cx="2941113" cy="4064352"/>
          </a:xfrm>
          <a:custGeom>
            <a:avLst/>
            <a:gdLst/>
            <a:ahLst/>
            <a:cxnLst/>
            <a:rect r="r" b="b" t="t" l="l"/>
            <a:pathLst>
              <a:path h="4064352" w="2941113">
                <a:moveTo>
                  <a:pt x="0" y="0"/>
                </a:moveTo>
                <a:lnTo>
                  <a:pt x="2941113" y="0"/>
                </a:lnTo>
                <a:lnTo>
                  <a:pt x="2941113" y="4064352"/>
                </a:lnTo>
                <a:lnTo>
                  <a:pt x="0" y="4064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66846">
            <a:off x="11021292" y="2631274"/>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022649" y="3084148"/>
            <a:ext cx="4795381" cy="929259"/>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SOFTWARE AND VENDOR FEASIBILITY</a:t>
            </a:r>
          </a:p>
        </p:txBody>
      </p:sp>
      <p:sp>
        <p:nvSpPr>
          <p:cNvPr name="TextBox 13" id="13"/>
          <p:cNvSpPr txBox="true"/>
          <p:nvPr/>
        </p:nvSpPr>
        <p:spPr>
          <a:xfrm rot="0">
            <a:off x="2322122" y="4249303"/>
            <a:ext cx="6434185" cy="2045518"/>
          </a:xfrm>
          <a:prstGeom prst="rect">
            <a:avLst/>
          </a:prstGeom>
        </p:spPr>
        <p:txBody>
          <a:bodyPr anchor="t" rtlCol="false" tIns="0" lIns="0" bIns="0" rIns="0">
            <a:spAutoFit/>
          </a:bodyPr>
          <a:lstStyle/>
          <a:p>
            <a:pPr>
              <a:lnSpc>
                <a:spcPts val="3279"/>
              </a:lnSpc>
            </a:pPr>
            <a:r>
              <a:rPr lang="en-US" sz="2342">
                <a:solidFill>
                  <a:srgbClr val="000000"/>
                </a:solidFill>
                <a:latin typeface="Blacker Sans Pro"/>
              </a:rPr>
              <a:t>The project must comply with all local and national regulations, including data privacy and security laws. The use of biometric sensors, in particular, may raise privacy concerns that must be addressed link.springer.com.</a:t>
            </a:r>
          </a:p>
        </p:txBody>
      </p:sp>
      <p:sp>
        <p:nvSpPr>
          <p:cNvPr name="Freeform 14" id="14"/>
          <p:cNvSpPr/>
          <p:nvPr/>
        </p:nvSpPr>
        <p:spPr>
          <a:xfrm flipH="false" flipV="false" rot="490283">
            <a:off x="1117546" y="9081568"/>
            <a:ext cx="1694095" cy="1090574"/>
          </a:xfrm>
          <a:custGeom>
            <a:avLst/>
            <a:gdLst/>
            <a:ahLst/>
            <a:cxnLst/>
            <a:rect r="r" b="b" t="t" l="l"/>
            <a:pathLst>
              <a:path h="1090574" w="1694095">
                <a:moveTo>
                  <a:pt x="0" y="0"/>
                </a:moveTo>
                <a:lnTo>
                  <a:pt x="1694095" y="0"/>
                </a:lnTo>
                <a:lnTo>
                  <a:pt x="1694095" y="1090573"/>
                </a:lnTo>
                <a:lnTo>
                  <a:pt x="0" y="10905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6144601" y="516255"/>
            <a:ext cx="5780441" cy="920115"/>
          </a:xfrm>
          <a:prstGeom prst="rect">
            <a:avLst/>
          </a:prstGeom>
        </p:spPr>
        <p:txBody>
          <a:bodyPr anchor="t" rtlCol="false" tIns="0" lIns="0" bIns="0" rIns="0">
            <a:spAutoFit/>
          </a:bodyPr>
          <a:lstStyle/>
          <a:p>
            <a:pPr algn="ctr">
              <a:lnSpc>
                <a:spcPts val="7559"/>
              </a:lnSpc>
              <a:spcBef>
                <a:spcPct val="0"/>
              </a:spcBef>
            </a:pPr>
            <a:r>
              <a:rPr lang="en-US" sz="5399">
                <a:solidFill>
                  <a:srgbClr val="E8E8E8"/>
                </a:solidFill>
                <a:latin typeface="Gochi Hand"/>
              </a:rPr>
              <a:t>Feasibility Study</a:t>
            </a:r>
          </a:p>
        </p:txBody>
      </p:sp>
      <p:sp>
        <p:nvSpPr>
          <p:cNvPr name="Freeform 16" id="16"/>
          <p:cNvSpPr/>
          <p:nvPr/>
        </p:nvSpPr>
        <p:spPr>
          <a:xfrm flipH="false" flipV="false" rot="490283">
            <a:off x="15852769" y="1006859"/>
            <a:ext cx="1694095" cy="1090574"/>
          </a:xfrm>
          <a:custGeom>
            <a:avLst/>
            <a:gdLst/>
            <a:ahLst/>
            <a:cxnLst/>
            <a:rect r="r" b="b" t="t" l="l"/>
            <a:pathLst>
              <a:path h="1090574" w="1694095">
                <a:moveTo>
                  <a:pt x="0" y="0"/>
                </a:moveTo>
                <a:lnTo>
                  <a:pt x="1694095" y="0"/>
                </a:lnTo>
                <a:lnTo>
                  <a:pt x="1694095" y="1090574"/>
                </a:lnTo>
                <a:lnTo>
                  <a:pt x="0" y="1090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9982224" y="4249303"/>
            <a:ext cx="6434185" cy="4093393"/>
          </a:xfrm>
          <a:prstGeom prst="rect">
            <a:avLst/>
          </a:prstGeom>
        </p:spPr>
        <p:txBody>
          <a:bodyPr anchor="t" rtlCol="false" tIns="0" lIns="0" bIns="0" rIns="0">
            <a:spAutoFit/>
          </a:bodyPr>
          <a:lstStyle/>
          <a:p>
            <a:pPr>
              <a:lnSpc>
                <a:spcPts val="3279"/>
              </a:lnSpc>
            </a:pPr>
            <a:r>
              <a:rPr lang="en-US" sz="2342">
                <a:solidFill>
                  <a:srgbClr val="000000"/>
                </a:solidFill>
                <a:latin typeface="Blacker Sans Pro"/>
              </a:rPr>
              <a:t>The successful implementation of the project will also depend on the availability and capability of suitable software and vendors. This includes IoT software vendors such as AWS IoT Greengrass, Microsoft Azure IoT Edge, Google Cloud IoT Edge, and IBM Edge Application Manager. IoT hardware vendors such as Hikvision, Impinj, Honeywell, Advantech, and Microsoft Azure IoT will also be crucial to the project cleveroad.com.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856711" y="4981113"/>
            <a:ext cx="1355835" cy="936759"/>
          </a:xfrm>
          <a:custGeom>
            <a:avLst/>
            <a:gdLst/>
            <a:ahLst/>
            <a:cxnLst/>
            <a:rect r="r" b="b" t="t" l="l"/>
            <a:pathLst>
              <a:path h="936759" w="1355835">
                <a:moveTo>
                  <a:pt x="0" y="0"/>
                </a:moveTo>
                <a:lnTo>
                  <a:pt x="1355835" y="0"/>
                </a:lnTo>
                <a:lnTo>
                  <a:pt x="1355835" y="936759"/>
                </a:lnTo>
                <a:lnTo>
                  <a:pt x="0" y="936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016070" y="4923963"/>
            <a:ext cx="11041110" cy="4334337"/>
          </a:xfrm>
          <a:prstGeom prst="rect">
            <a:avLst/>
          </a:prstGeom>
        </p:spPr>
        <p:txBody>
          <a:bodyPr anchor="t" rtlCol="false" tIns="0" lIns="0" bIns="0" rIns="0">
            <a:spAutoFit/>
          </a:bodyPr>
          <a:lstStyle/>
          <a:p>
            <a:pPr>
              <a:lnSpc>
                <a:spcPts val="4910"/>
              </a:lnSpc>
            </a:pPr>
            <a:r>
              <a:rPr lang="en-US" sz="3719">
                <a:solidFill>
                  <a:srgbClr val="FFFFFF"/>
                </a:solidFill>
                <a:latin typeface="Blacker Sans Pro"/>
              </a:rPr>
              <a:t>while the "Ramallah Go" project presents a unique opportunity, it also involves significant challenges and risks. A successful implementation will require careful planning, significant investment, and the ability to navigate complex technical, operational, financial, market, regulatory, and vendor considerations</a:t>
            </a:r>
          </a:p>
        </p:txBody>
      </p:sp>
      <p:sp>
        <p:nvSpPr>
          <p:cNvPr name="Freeform 5" id="5"/>
          <p:cNvSpPr/>
          <p:nvPr/>
        </p:nvSpPr>
        <p:spPr>
          <a:xfrm flipH="false" flipV="false" rot="-10800000">
            <a:off x="2235241" y="5011896"/>
            <a:ext cx="1355835" cy="936759"/>
          </a:xfrm>
          <a:custGeom>
            <a:avLst/>
            <a:gdLst/>
            <a:ahLst/>
            <a:cxnLst/>
            <a:rect r="r" b="b" t="t" l="l"/>
            <a:pathLst>
              <a:path h="936759" w="1355835">
                <a:moveTo>
                  <a:pt x="0" y="0"/>
                </a:moveTo>
                <a:lnTo>
                  <a:pt x="1355835" y="0"/>
                </a:lnTo>
                <a:lnTo>
                  <a:pt x="1355835" y="936759"/>
                </a:lnTo>
                <a:lnTo>
                  <a:pt x="0" y="936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66846">
            <a:off x="5403090" y="2392740"/>
            <a:ext cx="6944159" cy="2171628"/>
          </a:xfrm>
          <a:custGeom>
            <a:avLst/>
            <a:gdLst/>
            <a:ahLst/>
            <a:cxnLst/>
            <a:rect r="r" b="b" t="t" l="l"/>
            <a:pathLst>
              <a:path h="2171628" w="6944159">
                <a:moveTo>
                  <a:pt x="0" y="0"/>
                </a:moveTo>
                <a:lnTo>
                  <a:pt x="6944158" y="0"/>
                </a:lnTo>
                <a:lnTo>
                  <a:pt x="6944158" y="2171628"/>
                </a:lnTo>
                <a:lnTo>
                  <a:pt x="0" y="21716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725798" y="3031831"/>
            <a:ext cx="6298741" cy="979805"/>
          </a:xfrm>
          <a:prstGeom prst="rect">
            <a:avLst/>
          </a:prstGeom>
        </p:spPr>
        <p:txBody>
          <a:bodyPr anchor="t" rtlCol="false" tIns="0" lIns="0" bIns="0" rIns="0">
            <a:spAutoFit/>
          </a:bodyPr>
          <a:lstStyle/>
          <a:p>
            <a:pPr algn="ctr" marL="0" indent="0" lvl="0">
              <a:lnSpc>
                <a:spcPts val="7735"/>
              </a:lnSpc>
            </a:pPr>
            <a:r>
              <a:rPr lang="en-US" sz="6500">
                <a:solidFill>
                  <a:srgbClr val="FFFFFF"/>
                </a:solidFill>
                <a:latin typeface="One Little Font Bold"/>
              </a:rPr>
              <a:t>conclusion</a:t>
            </a:r>
          </a:p>
        </p:txBody>
      </p:sp>
      <p:sp>
        <p:nvSpPr>
          <p:cNvPr name="Freeform 8" id="8"/>
          <p:cNvSpPr/>
          <p:nvPr/>
        </p:nvSpPr>
        <p:spPr>
          <a:xfrm flipH="false" flipV="false" rot="6511463">
            <a:off x="12130902" y="2077758"/>
            <a:ext cx="1172547" cy="1068084"/>
          </a:xfrm>
          <a:custGeom>
            <a:avLst/>
            <a:gdLst/>
            <a:ahLst/>
            <a:cxnLst/>
            <a:rect r="r" b="b" t="t" l="l"/>
            <a:pathLst>
              <a:path h="1068084" w="1172547">
                <a:moveTo>
                  <a:pt x="0" y="0"/>
                </a:moveTo>
                <a:lnTo>
                  <a:pt x="1172548" y="0"/>
                </a:lnTo>
                <a:lnTo>
                  <a:pt x="1172548" y="1068084"/>
                </a:lnTo>
                <a:lnTo>
                  <a:pt x="0" y="10680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659950" y="345979"/>
            <a:ext cx="7456051" cy="1470018"/>
          </a:xfrm>
          <a:prstGeom prst="rect">
            <a:avLst/>
          </a:prstGeom>
        </p:spPr>
        <p:txBody>
          <a:bodyPr anchor="t" rtlCol="false" tIns="0" lIns="0" bIns="0" rIns="0">
            <a:spAutoFit/>
          </a:bodyPr>
          <a:lstStyle/>
          <a:p>
            <a:pPr algn="ctr">
              <a:lnSpc>
                <a:spcPts val="11900"/>
              </a:lnSpc>
              <a:spcBef>
                <a:spcPct val="0"/>
              </a:spcBef>
            </a:pPr>
            <a:r>
              <a:rPr lang="en-US" sz="8500">
                <a:solidFill>
                  <a:srgbClr val="FFFFFF"/>
                </a:solidFill>
                <a:latin typeface="Gochi Hand"/>
              </a:rPr>
              <a:t>Feasibility Study</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26461" y="1716667"/>
            <a:ext cx="7210383" cy="8059853"/>
          </a:xfrm>
          <a:custGeom>
            <a:avLst/>
            <a:gdLst/>
            <a:ahLst/>
            <a:cxnLst/>
            <a:rect r="r" b="b" t="t" l="l"/>
            <a:pathLst>
              <a:path h="8059853" w="7210383">
                <a:moveTo>
                  <a:pt x="0" y="0"/>
                </a:moveTo>
                <a:lnTo>
                  <a:pt x="7210384" y="0"/>
                </a:lnTo>
                <a:lnTo>
                  <a:pt x="7210384" y="8059853"/>
                </a:lnTo>
                <a:lnTo>
                  <a:pt x="0" y="8059853"/>
                </a:lnTo>
                <a:lnTo>
                  <a:pt x="0" y="0"/>
                </a:lnTo>
                <a:close/>
              </a:path>
            </a:pathLst>
          </a:custGeom>
          <a:blipFill>
            <a:blip r:embed="rId3"/>
            <a:stretch>
              <a:fillRect l="-112511" t="0" r="0" b="0"/>
            </a:stretch>
          </a:blipFill>
        </p:spPr>
      </p:sp>
      <p:sp>
        <p:nvSpPr>
          <p:cNvPr name="Freeform 4" id="4"/>
          <p:cNvSpPr/>
          <p:nvPr/>
        </p:nvSpPr>
        <p:spPr>
          <a:xfrm flipH="false" flipV="false" rot="0">
            <a:off x="9815148" y="1716667"/>
            <a:ext cx="7210383" cy="8059853"/>
          </a:xfrm>
          <a:custGeom>
            <a:avLst/>
            <a:gdLst/>
            <a:ahLst/>
            <a:cxnLst/>
            <a:rect r="r" b="b" t="t" l="l"/>
            <a:pathLst>
              <a:path h="8059853" w="7210383">
                <a:moveTo>
                  <a:pt x="0" y="0"/>
                </a:moveTo>
                <a:lnTo>
                  <a:pt x="7210383" y="0"/>
                </a:lnTo>
                <a:lnTo>
                  <a:pt x="7210383" y="8059853"/>
                </a:lnTo>
                <a:lnTo>
                  <a:pt x="0" y="8059853"/>
                </a:lnTo>
                <a:lnTo>
                  <a:pt x="0" y="0"/>
                </a:lnTo>
                <a:close/>
              </a:path>
            </a:pathLst>
          </a:custGeom>
          <a:blipFill>
            <a:blip r:embed="rId3"/>
            <a:stretch>
              <a:fillRect l="-112511" t="0" r="0" b="0"/>
            </a:stretch>
          </a:blipFill>
        </p:spPr>
      </p:sp>
      <p:sp>
        <p:nvSpPr>
          <p:cNvPr name="Freeform 5" id="5"/>
          <p:cNvSpPr/>
          <p:nvPr/>
        </p:nvSpPr>
        <p:spPr>
          <a:xfrm flipH="false" flipV="false" rot="2416654">
            <a:off x="12916793" y="1776816"/>
            <a:ext cx="1043680" cy="950698"/>
          </a:xfrm>
          <a:custGeom>
            <a:avLst/>
            <a:gdLst/>
            <a:ahLst/>
            <a:cxnLst/>
            <a:rect r="r" b="b" t="t" l="l"/>
            <a:pathLst>
              <a:path h="950698" w="1043680">
                <a:moveTo>
                  <a:pt x="0" y="0"/>
                </a:moveTo>
                <a:lnTo>
                  <a:pt x="1043680" y="0"/>
                </a:lnTo>
                <a:lnTo>
                  <a:pt x="1043680" y="950697"/>
                </a:lnTo>
                <a:lnTo>
                  <a:pt x="0" y="950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66846">
            <a:off x="3270883" y="2582342"/>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238074" y="3028105"/>
            <a:ext cx="4283546" cy="472060"/>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ADVANTAGES</a:t>
            </a:r>
          </a:p>
        </p:txBody>
      </p:sp>
      <p:sp>
        <p:nvSpPr>
          <p:cNvPr name="Freeform 8" id="8"/>
          <p:cNvSpPr/>
          <p:nvPr/>
        </p:nvSpPr>
        <p:spPr>
          <a:xfrm flipH="false" flipV="false" rot="2496936">
            <a:off x="5134353" y="1645214"/>
            <a:ext cx="961899" cy="876203"/>
          </a:xfrm>
          <a:custGeom>
            <a:avLst/>
            <a:gdLst/>
            <a:ahLst/>
            <a:cxnLst/>
            <a:rect r="r" b="b" t="t" l="l"/>
            <a:pathLst>
              <a:path h="876203" w="961899">
                <a:moveTo>
                  <a:pt x="0" y="0"/>
                </a:moveTo>
                <a:lnTo>
                  <a:pt x="961899" y="0"/>
                </a:lnTo>
                <a:lnTo>
                  <a:pt x="961899" y="876203"/>
                </a:lnTo>
                <a:lnTo>
                  <a:pt x="0" y="876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60610" y="-2220828"/>
            <a:ext cx="3207966" cy="4433119"/>
          </a:xfrm>
          <a:custGeom>
            <a:avLst/>
            <a:gdLst/>
            <a:ahLst/>
            <a:cxnLst/>
            <a:rect r="r" b="b" t="t" l="l"/>
            <a:pathLst>
              <a:path h="4433119" w="3207966">
                <a:moveTo>
                  <a:pt x="0" y="0"/>
                </a:moveTo>
                <a:lnTo>
                  <a:pt x="3207967" y="0"/>
                </a:lnTo>
                <a:lnTo>
                  <a:pt x="3207967" y="4433119"/>
                </a:lnTo>
                <a:lnTo>
                  <a:pt x="0" y="4433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710510">
            <a:off x="15169549" y="8523584"/>
            <a:ext cx="2941113" cy="4064352"/>
          </a:xfrm>
          <a:custGeom>
            <a:avLst/>
            <a:gdLst/>
            <a:ahLst/>
            <a:cxnLst/>
            <a:rect r="r" b="b" t="t" l="l"/>
            <a:pathLst>
              <a:path h="4064352" w="2941113">
                <a:moveTo>
                  <a:pt x="0" y="0"/>
                </a:moveTo>
                <a:lnTo>
                  <a:pt x="2941113" y="0"/>
                </a:lnTo>
                <a:lnTo>
                  <a:pt x="2941113" y="4064352"/>
                </a:lnTo>
                <a:lnTo>
                  <a:pt x="0" y="4064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66846">
            <a:off x="11021292" y="2631274"/>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022649" y="3084148"/>
            <a:ext cx="4795381" cy="472059"/>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DISADVATAGES</a:t>
            </a:r>
          </a:p>
        </p:txBody>
      </p:sp>
      <p:sp>
        <p:nvSpPr>
          <p:cNvPr name="TextBox 13" id="13"/>
          <p:cNvSpPr txBox="true"/>
          <p:nvPr/>
        </p:nvSpPr>
        <p:spPr>
          <a:xfrm rot="0">
            <a:off x="2322122" y="4249303"/>
            <a:ext cx="6434185" cy="4912543"/>
          </a:xfrm>
          <a:prstGeom prst="rect">
            <a:avLst/>
          </a:prstGeom>
        </p:spPr>
        <p:txBody>
          <a:bodyPr anchor="t" rtlCol="false" tIns="0" lIns="0" bIns="0" rIns="0">
            <a:spAutoFit/>
          </a:bodyPr>
          <a:lstStyle/>
          <a:p>
            <a:pPr>
              <a:lnSpc>
                <a:spcPts val="3279"/>
              </a:lnSpc>
            </a:pPr>
          </a:p>
          <a:p>
            <a:pPr marL="505813" indent="-252907" lvl="1">
              <a:lnSpc>
                <a:spcPts val="3279"/>
              </a:lnSpc>
              <a:buFont typeface="Arial"/>
              <a:buChar char="•"/>
            </a:pPr>
            <a:r>
              <a:rPr lang="en-US" sz="2342">
                <a:solidFill>
                  <a:srgbClr val="000000"/>
                </a:solidFill>
                <a:latin typeface="Blacker Sans Pro"/>
              </a:rPr>
              <a:t>Offers a wid</a:t>
            </a:r>
            <a:r>
              <a:rPr lang="en-US" sz="2342">
                <a:solidFill>
                  <a:srgbClr val="000000"/>
                </a:solidFill>
                <a:latin typeface="Blacker Sans Pro"/>
              </a:rPr>
              <a:t>e range of services, from networking to robotics, making it comprehensive.</a:t>
            </a:r>
          </a:p>
          <a:p>
            <a:pPr marL="505813" indent="-252907" lvl="1">
              <a:lnSpc>
                <a:spcPts val="3279"/>
              </a:lnSpc>
              <a:buFont typeface="Arial"/>
              <a:buChar char="•"/>
            </a:pPr>
            <a:r>
              <a:rPr lang="en-US" sz="2342">
                <a:solidFill>
                  <a:srgbClr val="000000"/>
                </a:solidFill>
                <a:latin typeface="Blacker Sans Pro"/>
              </a:rPr>
              <a:t>Considered the most mature cloud platform.</a:t>
            </a:r>
          </a:p>
          <a:p>
            <a:pPr marL="505813" indent="-252907" lvl="1">
              <a:lnSpc>
                <a:spcPts val="3279"/>
              </a:lnSpc>
              <a:buFont typeface="Arial"/>
              <a:buChar char="•"/>
            </a:pPr>
            <a:r>
              <a:rPr lang="en-US" sz="2342">
                <a:solidFill>
                  <a:srgbClr val="000000"/>
                </a:solidFill>
                <a:latin typeface="Blacker Sans Pro"/>
              </a:rPr>
              <a:t>Known for its high reliability and strong security measures.</a:t>
            </a:r>
          </a:p>
          <a:p>
            <a:pPr marL="505813" indent="-252907" lvl="1">
              <a:lnSpc>
                <a:spcPts val="3279"/>
              </a:lnSpc>
              <a:buFont typeface="Arial"/>
              <a:buChar char="•"/>
            </a:pPr>
            <a:r>
              <a:rPr lang="en-US" sz="2342">
                <a:solidFill>
                  <a:srgbClr val="000000"/>
                </a:solidFill>
                <a:latin typeface="Blacker Sans Pro"/>
              </a:rPr>
              <a:t>Provides more compute capacity compared to Azure and GCP.</a:t>
            </a:r>
          </a:p>
          <a:p>
            <a:pPr marL="505813" indent="-252907" lvl="1">
              <a:lnSpc>
                <a:spcPts val="3279"/>
              </a:lnSpc>
              <a:buFont typeface="Arial"/>
              <a:buChar char="•"/>
            </a:pPr>
            <a:r>
              <a:rPr lang="en-US" sz="2342">
                <a:solidFill>
                  <a:srgbClr val="000000"/>
                </a:solidFill>
                <a:latin typeface="Blacker Sans Pro"/>
              </a:rPr>
              <a:t>Major software vendors make their programs available on AWS.</a:t>
            </a:r>
          </a:p>
          <a:p>
            <a:pPr>
              <a:lnSpc>
                <a:spcPts val="3279"/>
              </a:lnSpc>
            </a:pPr>
          </a:p>
        </p:txBody>
      </p:sp>
      <p:sp>
        <p:nvSpPr>
          <p:cNvPr name="Freeform 14" id="14"/>
          <p:cNvSpPr/>
          <p:nvPr/>
        </p:nvSpPr>
        <p:spPr>
          <a:xfrm flipH="false" flipV="false" rot="490283">
            <a:off x="1117546" y="9081568"/>
            <a:ext cx="1694095" cy="1090574"/>
          </a:xfrm>
          <a:custGeom>
            <a:avLst/>
            <a:gdLst/>
            <a:ahLst/>
            <a:cxnLst/>
            <a:rect r="r" b="b" t="t" l="l"/>
            <a:pathLst>
              <a:path h="1090574" w="1694095">
                <a:moveTo>
                  <a:pt x="0" y="0"/>
                </a:moveTo>
                <a:lnTo>
                  <a:pt x="1694095" y="0"/>
                </a:lnTo>
                <a:lnTo>
                  <a:pt x="1694095" y="1090573"/>
                </a:lnTo>
                <a:lnTo>
                  <a:pt x="0" y="10905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6144601" y="516255"/>
            <a:ext cx="5780441" cy="920115"/>
          </a:xfrm>
          <a:prstGeom prst="rect">
            <a:avLst/>
          </a:prstGeom>
        </p:spPr>
        <p:txBody>
          <a:bodyPr anchor="t" rtlCol="false" tIns="0" lIns="0" bIns="0" rIns="0">
            <a:spAutoFit/>
          </a:bodyPr>
          <a:lstStyle/>
          <a:p>
            <a:pPr algn="ctr">
              <a:lnSpc>
                <a:spcPts val="7559"/>
              </a:lnSpc>
              <a:spcBef>
                <a:spcPct val="0"/>
              </a:spcBef>
            </a:pPr>
            <a:r>
              <a:rPr lang="en-US" sz="5399">
                <a:solidFill>
                  <a:srgbClr val="E8E8E8"/>
                </a:solidFill>
                <a:latin typeface="Gochi Hand"/>
              </a:rPr>
              <a:t>AWS IOT platform  </a:t>
            </a:r>
          </a:p>
        </p:txBody>
      </p:sp>
      <p:sp>
        <p:nvSpPr>
          <p:cNvPr name="Freeform 16" id="16"/>
          <p:cNvSpPr/>
          <p:nvPr/>
        </p:nvSpPr>
        <p:spPr>
          <a:xfrm flipH="false" flipV="false" rot="490283">
            <a:off x="15852769" y="1006859"/>
            <a:ext cx="1694095" cy="1090574"/>
          </a:xfrm>
          <a:custGeom>
            <a:avLst/>
            <a:gdLst/>
            <a:ahLst/>
            <a:cxnLst/>
            <a:rect r="r" b="b" t="t" l="l"/>
            <a:pathLst>
              <a:path h="1090574" w="1694095">
                <a:moveTo>
                  <a:pt x="0" y="0"/>
                </a:moveTo>
                <a:lnTo>
                  <a:pt x="1694095" y="0"/>
                </a:lnTo>
                <a:lnTo>
                  <a:pt x="1694095" y="1090574"/>
                </a:lnTo>
                <a:lnTo>
                  <a:pt x="0" y="1090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9982224" y="4249303"/>
            <a:ext cx="6434185" cy="3274243"/>
          </a:xfrm>
          <a:prstGeom prst="rect">
            <a:avLst/>
          </a:prstGeom>
        </p:spPr>
        <p:txBody>
          <a:bodyPr anchor="t" rtlCol="false" tIns="0" lIns="0" bIns="0" rIns="0">
            <a:spAutoFit/>
          </a:bodyPr>
          <a:lstStyle/>
          <a:p>
            <a:pPr>
              <a:lnSpc>
                <a:spcPts val="3279"/>
              </a:lnSpc>
            </a:pPr>
          </a:p>
          <a:p>
            <a:pPr marL="505813" indent="-252907" lvl="1">
              <a:lnSpc>
                <a:spcPts val="3279"/>
              </a:lnSpc>
              <a:buFont typeface="Arial"/>
              <a:buChar char="•"/>
            </a:pPr>
            <a:r>
              <a:rPr lang="en-US" sz="2342">
                <a:solidFill>
                  <a:srgbClr val="000000"/>
                </a:solidFill>
                <a:latin typeface="Blacker Sans Pro"/>
              </a:rPr>
              <a:t>Dev/Enterprise support needs to be purchased separately.</a:t>
            </a:r>
          </a:p>
          <a:p>
            <a:pPr marL="505813" indent="-252907" lvl="1">
              <a:lnSpc>
                <a:spcPts val="3279"/>
              </a:lnSpc>
              <a:buFont typeface="Arial"/>
              <a:buChar char="•"/>
            </a:pPr>
            <a:r>
              <a:rPr lang="en-US" sz="2342">
                <a:solidFill>
                  <a:srgbClr val="000000"/>
                </a:solidFill>
                <a:latin typeface="Blacker Sans Pro"/>
              </a:rPr>
              <a:t>The vast number of services and options can be overwhelming for newcomers.</a:t>
            </a:r>
          </a:p>
          <a:p>
            <a:pPr marL="505813" indent="-252907" lvl="1">
              <a:lnSpc>
                <a:spcPts val="3279"/>
              </a:lnSpc>
              <a:buFont typeface="Arial"/>
              <a:buChar char="•"/>
            </a:pPr>
            <a:r>
              <a:rPr lang="en-US" sz="2342">
                <a:solidFill>
                  <a:srgbClr val="000000"/>
                </a:solidFill>
                <a:latin typeface="Blacker Sans Pro"/>
              </a:rPr>
              <a:t>Comparatively limited options for hybrid cloud deployments.</a:t>
            </a:r>
          </a:p>
          <a:p>
            <a:pPr>
              <a:lnSpc>
                <a:spcPts val="327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5"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0" y="0"/>
            <a:ext cx="5442556" cy="10287000"/>
          </a:xfrm>
          <a:custGeom>
            <a:avLst/>
            <a:gdLst/>
            <a:ahLst/>
            <a:cxnLst/>
            <a:rect r="r" b="b" t="t" l="l"/>
            <a:pathLst>
              <a:path h="10287000" w="5442556">
                <a:moveTo>
                  <a:pt x="0" y="0"/>
                </a:moveTo>
                <a:lnTo>
                  <a:pt x="5442556" y="0"/>
                </a:lnTo>
                <a:lnTo>
                  <a:pt x="5442556" y="10287000"/>
                </a:lnTo>
                <a:lnTo>
                  <a:pt x="0" y="10287000"/>
                </a:lnTo>
                <a:lnTo>
                  <a:pt x="0" y="0"/>
                </a:lnTo>
                <a:close/>
              </a:path>
            </a:pathLst>
          </a:custGeom>
          <a:blipFill>
            <a:blip r:embed="rId3"/>
            <a:stretch>
              <a:fillRect l="-48042" t="0" r="-139498" b="-1481"/>
            </a:stretch>
          </a:blipFill>
        </p:spPr>
      </p:sp>
      <p:sp>
        <p:nvSpPr>
          <p:cNvPr name="Freeform 4" id="4"/>
          <p:cNvSpPr/>
          <p:nvPr/>
        </p:nvSpPr>
        <p:spPr>
          <a:xfrm flipH="false" flipV="false" rot="0">
            <a:off x="2990564" y="627040"/>
            <a:ext cx="4905185" cy="1938242"/>
          </a:xfrm>
          <a:custGeom>
            <a:avLst/>
            <a:gdLst/>
            <a:ahLst/>
            <a:cxnLst/>
            <a:rect r="r" b="b" t="t" l="l"/>
            <a:pathLst>
              <a:path h="1938242" w="4905185">
                <a:moveTo>
                  <a:pt x="0" y="0"/>
                </a:moveTo>
                <a:lnTo>
                  <a:pt x="4905185" y="0"/>
                </a:lnTo>
                <a:lnTo>
                  <a:pt x="4905185" y="1938243"/>
                </a:lnTo>
                <a:lnTo>
                  <a:pt x="0" y="1938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180151" y="8000152"/>
            <a:ext cx="6465484" cy="547030"/>
          </a:xfrm>
          <a:custGeom>
            <a:avLst/>
            <a:gdLst/>
            <a:ahLst/>
            <a:cxnLst/>
            <a:rect r="r" b="b" t="t" l="l"/>
            <a:pathLst>
              <a:path h="547030" w="6465484">
                <a:moveTo>
                  <a:pt x="0" y="0"/>
                </a:moveTo>
                <a:lnTo>
                  <a:pt x="6465484" y="0"/>
                </a:lnTo>
                <a:lnTo>
                  <a:pt x="6465484" y="547031"/>
                </a:lnTo>
                <a:lnTo>
                  <a:pt x="0" y="5470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720298" y="8111242"/>
            <a:ext cx="2567702" cy="2175758"/>
          </a:xfrm>
          <a:custGeom>
            <a:avLst/>
            <a:gdLst/>
            <a:ahLst/>
            <a:cxnLst/>
            <a:rect r="r" b="b" t="t" l="l"/>
            <a:pathLst>
              <a:path h="2175758" w="2567702">
                <a:moveTo>
                  <a:pt x="0" y="0"/>
                </a:moveTo>
                <a:lnTo>
                  <a:pt x="2567702" y="0"/>
                </a:lnTo>
                <a:lnTo>
                  <a:pt x="2567702" y="2175758"/>
                </a:lnTo>
                <a:lnTo>
                  <a:pt x="0" y="21757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496021" y="2961322"/>
            <a:ext cx="5702808" cy="990600"/>
          </a:xfrm>
          <a:prstGeom prst="rect">
            <a:avLst/>
          </a:prstGeom>
        </p:spPr>
        <p:txBody>
          <a:bodyPr anchor="t" rtlCol="false" tIns="0" lIns="0" bIns="0" rIns="0">
            <a:spAutoFit/>
          </a:bodyPr>
          <a:lstStyle/>
          <a:p>
            <a:pPr algn="l">
              <a:lnSpc>
                <a:spcPts val="8400"/>
              </a:lnSpc>
            </a:pPr>
            <a:r>
              <a:rPr lang="en-US" sz="6000" spc="36">
                <a:solidFill>
                  <a:srgbClr val="FFFFFF"/>
                </a:solidFill>
                <a:latin typeface="IBM Plex Sans Condensed"/>
              </a:rPr>
              <a:t>Project overview</a:t>
            </a:r>
          </a:p>
        </p:txBody>
      </p:sp>
      <p:sp>
        <p:nvSpPr>
          <p:cNvPr name="TextBox 8" id="8"/>
          <p:cNvSpPr txBox="true"/>
          <p:nvPr/>
        </p:nvSpPr>
        <p:spPr>
          <a:xfrm rot="0">
            <a:off x="6496021" y="4191619"/>
            <a:ext cx="8671150" cy="2562231"/>
          </a:xfrm>
          <a:prstGeom prst="rect">
            <a:avLst/>
          </a:prstGeom>
        </p:spPr>
        <p:txBody>
          <a:bodyPr anchor="t" rtlCol="false" tIns="0" lIns="0" bIns="0" rIns="0">
            <a:spAutoFit/>
          </a:bodyPr>
          <a:lstStyle/>
          <a:p>
            <a:pPr algn="l">
              <a:lnSpc>
                <a:spcPts val="3449"/>
              </a:lnSpc>
            </a:pPr>
            <a:r>
              <a:rPr lang="en-US" sz="2499">
                <a:solidFill>
                  <a:srgbClr val="FFFFFF"/>
                </a:solidFill>
                <a:latin typeface="Now"/>
              </a:rPr>
              <a:t>Ramallah Go is an innovative retail concept d that revolutionizes the traditional cashier system. By harnessing cutting-edge technologies like computer vision, sensor fusion, and machine learning, Ramallah Go offers customers a seamless and hassle-free shopping experience.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26461" y="1716667"/>
            <a:ext cx="7210383" cy="8059853"/>
          </a:xfrm>
          <a:custGeom>
            <a:avLst/>
            <a:gdLst/>
            <a:ahLst/>
            <a:cxnLst/>
            <a:rect r="r" b="b" t="t" l="l"/>
            <a:pathLst>
              <a:path h="8059853" w="7210383">
                <a:moveTo>
                  <a:pt x="0" y="0"/>
                </a:moveTo>
                <a:lnTo>
                  <a:pt x="7210384" y="0"/>
                </a:lnTo>
                <a:lnTo>
                  <a:pt x="7210384" y="8059853"/>
                </a:lnTo>
                <a:lnTo>
                  <a:pt x="0" y="8059853"/>
                </a:lnTo>
                <a:lnTo>
                  <a:pt x="0" y="0"/>
                </a:lnTo>
                <a:close/>
              </a:path>
            </a:pathLst>
          </a:custGeom>
          <a:blipFill>
            <a:blip r:embed="rId3"/>
            <a:stretch>
              <a:fillRect l="-112511" t="0" r="0" b="0"/>
            </a:stretch>
          </a:blipFill>
        </p:spPr>
      </p:sp>
      <p:sp>
        <p:nvSpPr>
          <p:cNvPr name="Freeform 4" id="4"/>
          <p:cNvSpPr/>
          <p:nvPr/>
        </p:nvSpPr>
        <p:spPr>
          <a:xfrm flipH="false" flipV="false" rot="0">
            <a:off x="9815148" y="1716667"/>
            <a:ext cx="7210383" cy="8059853"/>
          </a:xfrm>
          <a:custGeom>
            <a:avLst/>
            <a:gdLst/>
            <a:ahLst/>
            <a:cxnLst/>
            <a:rect r="r" b="b" t="t" l="l"/>
            <a:pathLst>
              <a:path h="8059853" w="7210383">
                <a:moveTo>
                  <a:pt x="0" y="0"/>
                </a:moveTo>
                <a:lnTo>
                  <a:pt x="7210383" y="0"/>
                </a:lnTo>
                <a:lnTo>
                  <a:pt x="7210383" y="8059853"/>
                </a:lnTo>
                <a:lnTo>
                  <a:pt x="0" y="8059853"/>
                </a:lnTo>
                <a:lnTo>
                  <a:pt x="0" y="0"/>
                </a:lnTo>
                <a:close/>
              </a:path>
            </a:pathLst>
          </a:custGeom>
          <a:blipFill>
            <a:blip r:embed="rId3"/>
            <a:stretch>
              <a:fillRect l="-112511" t="0" r="0" b="0"/>
            </a:stretch>
          </a:blipFill>
        </p:spPr>
      </p:sp>
      <p:sp>
        <p:nvSpPr>
          <p:cNvPr name="Freeform 5" id="5"/>
          <p:cNvSpPr/>
          <p:nvPr/>
        </p:nvSpPr>
        <p:spPr>
          <a:xfrm flipH="false" flipV="false" rot="2416654">
            <a:off x="12916793" y="1776816"/>
            <a:ext cx="1043680" cy="950698"/>
          </a:xfrm>
          <a:custGeom>
            <a:avLst/>
            <a:gdLst/>
            <a:ahLst/>
            <a:cxnLst/>
            <a:rect r="r" b="b" t="t" l="l"/>
            <a:pathLst>
              <a:path h="950698" w="1043680">
                <a:moveTo>
                  <a:pt x="0" y="0"/>
                </a:moveTo>
                <a:lnTo>
                  <a:pt x="1043680" y="0"/>
                </a:lnTo>
                <a:lnTo>
                  <a:pt x="1043680" y="950697"/>
                </a:lnTo>
                <a:lnTo>
                  <a:pt x="0" y="950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66846">
            <a:off x="3270883" y="2582342"/>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238074" y="3028105"/>
            <a:ext cx="4283546" cy="472060"/>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ADVANTAGES</a:t>
            </a:r>
          </a:p>
        </p:txBody>
      </p:sp>
      <p:sp>
        <p:nvSpPr>
          <p:cNvPr name="Freeform 8" id="8"/>
          <p:cNvSpPr/>
          <p:nvPr/>
        </p:nvSpPr>
        <p:spPr>
          <a:xfrm flipH="false" flipV="false" rot="2496936">
            <a:off x="5134353" y="1645214"/>
            <a:ext cx="961899" cy="876203"/>
          </a:xfrm>
          <a:custGeom>
            <a:avLst/>
            <a:gdLst/>
            <a:ahLst/>
            <a:cxnLst/>
            <a:rect r="r" b="b" t="t" l="l"/>
            <a:pathLst>
              <a:path h="876203" w="961899">
                <a:moveTo>
                  <a:pt x="0" y="0"/>
                </a:moveTo>
                <a:lnTo>
                  <a:pt x="961899" y="0"/>
                </a:lnTo>
                <a:lnTo>
                  <a:pt x="961899" y="876203"/>
                </a:lnTo>
                <a:lnTo>
                  <a:pt x="0" y="876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60610" y="-2220828"/>
            <a:ext cx="3207966" cy="4433119"/>
          </a:xfrm>
          <a:custGeom>
            <a:avLst/>
            <a:gdLst/>
            <a:ahLst/>
            <a:cxnLst/>
            <a:rect r="r" b="b" t="t" l="l"/>
            <a:pathLst>
              <a:path h="4433119" w="3207966">
                <a:moveTo>
                  <a:pt x="0" y="0"/>
                </a:moveTo>
                <a:lnTo>
                  <a:pt x="3207967" y="0"/>
                </a:lnTo>
                <a:lnTo>
                  <a:pt x="3207967" y="4433119"/>
                </a:lnTo>
                <a:lnTo>
                  <a:pt x="0" y="4433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710510">
            <a:off x="15169549" y="8523584"/>
            <a:ext cx="2941113" cy="4064352"/>
          </a:xfrm>
          <a:custGeom>
            <a:avLst/>
            <a:gdLst/>
            <a:ahLst/>
            <a:cxnLst/>
            <a:rect r="r" b="b" t="t" l="l"/>
            <a:pathLst>
              <a:path h="4064352" w="2941113">
                <a:moveTo>
                  <a:pt x="0" y="0"/>
                </a:moveTo>
                <a:lnTo>
                  <a:pt x="2941113" y="0"/>
                </a:lnTo>
                <a:lnTo>
                  <a:pt x="2941113" y="4064352"/>
                </a:lnTo>
                <a:lnTo>
                  <a:pt x="0" y="4064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66846">
            <a:off x="11021292" y="2631274"/>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022649" y="3084148"/>
            <a:ext cx="4795381" cy="472059"/>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DISADVATAGES</a:t>
            </a:r>
          </a:p>
        </p:txBody>
      </p:sp>
      <p:sp>
        <p:nvSpPr>
          <p:cNvPr name="TextBox 13" id="13"/>
          <p:cNvSpPr txBox="true"/>
          <p:nvPr/>
        </p:nvSpPr>
        <p:spPr>
          <a:xfrm rot="0">
            <a:off x="2322122" y="4249303"/>
            <a:ext cx="6434185" cy="4093393"/>
          </a:xfrm>
          <a:prstGeom prst="rect">
            <a:avLst/>
          </a:prstGeom>
        </p:spPr>
        <p:txBody>
          <a:bodyPr anchor="t" rtlCol="false" tIns="0" lIns="0" bIns="0" rIns="0">
            <a:spAutoFit/>
          </a:bodyPr>
          <a:lstStyle/>
          <a:p>
            <a:pPr>
              <a:lnSpc>
                <a:spcPts val="3279"/>
              </a:lnSpc>
            </a:pPr>
          </a:p>
          <a:p>
            <a:pPr marL="505813" indent="-252907" lvl="1">
              <a:lnSpc>
                <a:spcPts val="3279"/>
              </a:lnSpc>
              <a:buFont typeface="Arial"/>
              <a:buChar char="•"/>
            </a:pPr>
            <a:r>
              <a:rPr lang="en-US" sz="2342">
                <a:solidFill>
                  <a:srgbClr val="000000"/>
                </a:solidFill>
                <a:latin typeface="Blacker Sans Pro"/>
              </a:rPr>
              <a:t>Easy integration and migrations for existing Microsoft services.</a:t>
            </a:r>
          </a:p>
          <a:p>
            <a:pPr marL="505813" indent="-252907" lvl="1">
              <a:lnSpc>
                <a:spcPts val="3279"/>
              </a:lnSpc>
              <a:buFont typeface="Arial"/>
              <a:buChar char="•"/>
            </a:pPr>
            <a:r>
              <a:rPr lang="en-US" sz="2342">
                <a:solidFill>
                  <a:srgbClr val="000000"/>
                </a:solidFill>
                <a:latin typeface="Blacker Sans Pro"/>
              </a:rPr>
              <a:t>Offers a wid</a:t>
            </a:r>
            <a:r>
              <a:rPr lang="en-US" sz="2342">
                <a:solidFill>
                  <a:srgbClr val="000000"/>
                </a:solidFill>
                <a:latin typeface="Blacker Sans Pro"/>
              </a:rPr>
              <a:t>e range of services, including top-notch AI, ML, and analytics capabilities.</a:t>
            </a:r>
          </a:p>
          <a:p>
            <a:pPr marL="505813" indent="-252907" lvl="1">
              <a:lnSpc>
                <a:spcPts val="3279"/>
              </a:lnSpc>
              <a:buFont typeface="Arial"/>
              <a:buChar char="•"/>
            </a:pPr>
            <a:r>
              <a:rPr lang="en-US" sz="2342">
                <a:solidFill>
                  <a:srgbClr val="000000"/>
                </a:solidFill>
                <a:latin typeface="Blacker Sans Pro"/>
              </a:rPr>
              <a:t>Ge</a:t>
            </a:r>
            <a:r>
              <a:rPr lang="en-US" sz="2342">
                <a:solidFill>
                  <a:srgbClr val="000000"/>
                </a:solidFill>
                <a:latin typeface="Blacker Sans Pro"/>
              </a:rPr>
              <a:t>nerally more cost-effective for most services compared to AWS and GCP.</a:t>
            </a:r>
          </a:p>
          <a:p>
            <a:pPr marL="505813" indent="-252907" lvl="1">
              <a:lnSpc>
                <a:spcPts val="3279"/>
              </a:lnSpc>
              <a:buFont typeface="Arial"/>
              <a:buChar char="•"/>
            </a:pPr>
            <a:r>
              <a:rPr lang="en-US" sz="2342">
                <a:solidFill>
                  <a:srgbClr val="000000"/>
                </a:solidFill>
                <a:latin typeface="Blacker Sans Pro"/>
              </a:rPr>
              <a:t>P</a:t>
            </a:r>
            <a:r>
              <a:rPr lang="en-US" sz="2342">
                <a:solidFill>
                  <a:srgbClr val="000000"/>
                </a:solidFill>
                <a:latin typeface="Blacker Sans Pro"/>
              </a:rPr>
              <a:t>rovides great support for hybrid cloud strategies.</a:t>
            </a:r>
          </a:p>
          <a:p>
            <a:pPr>
              <a:lnSpc>
                <a:spcPts val="3279"/>
              </a:lnSpc>
            </a:pPr>
          </a:p>
        </p:txBody>
      </p:sp>
      <p:sp>
        <p:nvSpPr>
          <p:cNvPr name="Freeform 14" id="14"/>
          <p:cNvSpPr/>
          <p:nvPr/>
        </p:nvSpPr>
        <p:spPr>
          <a:xfrm flipH="false" flipV="false" rot="490283">
            <a:off x="1117546" y="9081568"/>
            <a:ext cx="1694095" cy="1090574"/>
          </a:xfrm>
          <a:custGeom>
            <a:avLst/>
            <a:gdLst/>
            <a:ahLst/>
            <a:cxnLst/>
            <a:rect r="r" b="b" t="t" l="l"/>
            <a:pathLst>
              <a:path h="1090574" w="1694095">
                <a:moveTo>
                  <a:pt x="0" y="0"/>
                </a:moveTo>
                <a:lnTo>
                  <a:pt x="1694095" y="0"/>
                </a:lnTo>
                <a:lnTo>
                  <a:pt x="1694095" y="1090573"/>
                </a:lnTo>
                <a:lnTo>
                  <a:pt x="0" y="10905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6144601" y="516255"/>
            <a:ext cx="5780441" cy="920115"/>
          </a:xfrm>
          <a:prstGeom prst="rect">
            <a:avLst/>
          </a:prstGeom>
        </p:spPr>
        <p:txBody>
          <a:bodyPr anchor="t" rtlCol="false" tIns="0" lIns="0" bIns="0" rIns="0">
            <a:spAutoFit/>
          </a:bodyPr>
          <a:lstStyle/>
          <a:p>
            <a:pPr algn="ctr">
              <a:lnSpc>
                <a:spcPts val="7559"/>
              </a:lnSpc>
              <a:spcBef>
                <a:spcPct val="0"/>
              </a:spcBef>
            </a:pPr>
            <a:r>
              <a:rPr lang="en-US" sz="5399">
                <a:solidFill>
                  <a:srgbClr val="E8E8E8"/>
                </a:solidFill>
                <a:latin typeface="Gochi Hand"/>
              </a:rPr>
              <a:t>Microsoft Azure</a:t>
            </a:r>
          </a:p>
        </p:txBody>
      </p:sp>
      <p:sp>
        <p:nvSpPr>
          <p:cNvPr name="Freeform 16" id="16"/>
          <p:cNvSpPr/>
          <p:nvPr/>
        </p:nvSpPr>
        <p:spPr>
          <a:xfrm flipH="false" flipV="false" rot="490283">
            <a:off x="15852769" y="1006859"/>
            <a:ext cx="1694095" cy="1090574"/>
          </a:xfrm>
          <a:custGeom>
            <a:avLst/>
            <a:gdLst/>
            <a:ahLst/>
            <a:cxnLst/>
            <a:rect r="r" b="b" t="t" l="l"/>
            <a:pathLst>
              <a:path h="1090574" w="1694095">
                <a:moveTo>
                  <a:pt x="0" y="0"/>
                </a:moveTo>
                <a:lnTo>
                  <a:pt x="1694095" y="0"/>
                </a:lnTo>
                <a:lnTo>
                  <a:pt x="1694095" y="1090574"/>
                </a:lnTo>
                <a:lnTo>
                  <a:pt x="0" y="1090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9982224" y="4249303"/>
            <a:ext cx="6434185" cy="2455093"/>
          </a:xfrm>
          <a:prstGeom prst="rect">
            <a:avLst/>
          </a:prstGeom>
        </p:spPr>
        <p:txBody>
          <a:bodyPr anchor="t" rtlCol="false" tIns="0" lIns="0" bIns="0" rIns="0">
            <a:spAutoFit/>
          </a:bodyPr>
          <a:lstStyle/>
          <a:p>
            <a:pPr>
              <a:lnSpc>
                <a:spcPts val="3279"/>
              </a:lnSpc>
            </a:pPr>
          </a:p>
          <a:p>
            <a:pPr marL="505813" indent="-252907" lvl="1">
              <a:lnSpc>
                <a:spcPts val="3279"/>
              </a:lnSpc>
              <a:buFont typeface="Arial"/>
              <a:buChar char="•"/>
            </a:pPr>
            <a:r>
              <a:rPr lang="en-US" sz="2342">
                <a:solidFill>
                  <a:srgbClr val="000000"/>
                </a:solidFill>
                <a:latin typeface="Blacker Sans Pro"/>
              </a:rPr>
              <a:t>Offers fewer service offerings compared to AWS.</a:t>
            </a:r>
          </a:p>
          <a:p>
            <a:pPr marL="505813" indent="-252907" lvl="1">
              <a:lnSpc>
                <a:spcPts val="3279"/>
              </a:lnSpc>
              <a:buFont typeface="Arial"/>
              <a:buChar char="•"/>
            </a:pPr>
            <a:r>
              <a:rPr lang="en-US" sz="2342">
                <a:solidFill>
                  <a:srgbClr val="000000"/>
                </a:solidFill>
                <a:latin typeface="Blacker Sans Pro"/>
              </a:rPr>
              <a:t>Primarily geared towards enterprise customers.</a:t>
            </a:r>
          </a:p>
          <a:p>
            <a:pPr>
              <a:lnSpc>
                <a:spcPts val="327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126461" y="1716667"/>
            <a:ext cx="7210383" cy="8059853"/>
          </a:xfrm>
          <a:custGeom>
            <a:avLst/>
            <a:gdLst/>
            <a:ahLst/>
            <a:cxnLst/>
            <a:rect r="r" b="b" t="t" l="l"/>
            <a:pathLst>
              <a:path h="8059853" w="7210383">
                <a:moveTo>
                  <a:pt x="0" y="0"/>
                </a:moveTo>
                <a:lnTo>
                  <a:pt x="7210384" y="0"/>
                </a:lnTo>
                <a:lnTo>
                  <a:pt x="7210384" y="8059853"/>
                </a:lnTo>
                <a:lnTo>
                  <a:pt x="0" y="8059853"/>
                </a:lnTo>
                <a:lnTo>
                  <a:pt x="0" y="0"/>
                </a:lnTo>
                <a:close/>
              </a:path>
            </a:pathLst>
          </a:custGeom>
          <a:blipFill>
            <a:blip r:embed="rId3"/>
            <a:stretch>
              <a:fillRect l="-112511" t="0" r="0" b="0"/>
            </a:stretch>
          </a:blipFill>
        </p:spPr>
      </p:sp>
      <p:sp>
        <p:nvSpPr>
          <p:cNvPr name="Freeform 4" id="4"/>
          <p:cNvSpPr/>
          <p:nvPr/>
        </p:nvSpPr>
        <p:spPr>
          <a:xfrm flipH="false" flipV="false" rot="0">
            <a:off x="9815148" y="1716667"/>
            <a:ext cx="7210383" cy="8059853"/>
          </a:xfrm>
          <a:custGeom>
            <a:avLst/>
            <a:gdLst/>
            <a:ahLst/>
            <a:cxnLst/>
            <a:rect r="r" b="b" t="t" l="l"/>
            <a:pathLst>
              <a:path h="8059853" w="7210383">
                <a:moveTo>
                  <a:pt x="0" y="0"/>
                </a:moveTo>
                <a:lnTo>
                  <a:pt x="7210383" y="0"/>
                </a:lnTo>
                <a:lnTo>
                  <a:pt x="7210383" y="8059853"/>
                </a:lnTo>
                <a:lnTo>
                  <a:pt x="0" y="8059853"/>
                </a:lnTo>
                <a:lnTo>
                  <a:pt x="0" y="0"/>
                </a:lnTo>
                <a:close/>
              </a:path>
            </a:pathLst>
          </a:custGeom>
          <a:blipFill>
            <a:blip r:embed="rId3"/>
            <a:stretch>
              <a:fillRect l="-112511" t="0" r="0" b="0"/>
            </a:stretch>
          </a:blipFill>
        </p:spPr>
      </p:sp>
      <p:sp>
        <p:nvSpPr>
          <p:cNvPr name="Freeform 5" id="5"/>
          <p:cNvSpPr/>
          <p:nvPr/>
        </p:nvSpPr>
        <p:spPr>
          <a:xfrm flipH="false" flipV="false" rot="2416654">
            <a:off x="12916793" y="1776816"/>
            <a:ext cx="1043680" cy="950698"/>
          </a:xfrm>
          <a:custGeom>
            <a:avLst/>
            <a:gdLst/>
            <a:ahLst/>
            <a:cxnLst/>
            <a:rect r="r" b="b" t="t" l="l"/>
            <a:pathLst>
              <a:path h="950698" w="1043680">
                <a:moveTo>
                  <a:pt x="0" y="0"/>
                </a:moveTo>
                <a:lnTo>
                  <a:pt x="1043680" y="0"/>
                </a:lnTo>
                <a:lnTo>
                  <a:pt x="1043680" y="950697"/>
                </a:lnTo>
                <a:lnTo>
                  <a:pt x="0" y="950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66846">
            <a:off x="3270883" y="2582342"/>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238074" y="3028105"/>
            <a:ext cx="4283546" cy="472060"/>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ADVANTAGES</a:t>
            </a:r>
          </a:p>
        </p:txBody>
      </p:sp>
      <p:sp>
        <p:nvSpPr>
          <p:cNvPr name="Freeform 8" id="8"/>
          <p:cNvSpPr/>
          <p:nvPr/>
        </p:nvSpPr>
        <p:spPr>
          <a:xfrm flipH="false" flipV="false" rot="2496936">
            <a:off x="5134353" y="1645214"/>
            <a:ext cx="961899" cy="876203"/>
          </a:xfrm>
          <a:custGeom>
            <a:avLst/>
            <a:gdLst/>
            <a:ahLst/>
            <a:cxnLst/>
            <a:rect r="r" b="b" t="t" l="l"/>
            <a:pathLst>
              <a:path h="876203" w="961899">
                <a:moveTo>
                  <a:pt x="0" y="0"/>
                </a:moveTo>
                <a:lnTo>
                  <a:pt x="961899" y="0"/>
                </a:lnTo>
                <a:lnTo>
                  <a:pt x="961899" y="876203"/>
                </a:lnTo>
                <a:lnTo>
                  <a:pt x="0" y="8762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60610" y="-2220828"/>
            <a:ext cx="3207966" cy="4433119"/>
          </a:xfrm>
          <a:custGeom>
            <a:avLst/>
            <a:gdLst/>
            <a:ahLst/>
            <a:cxnLst/>
            <a:rect r="r" b="b" t="t" l="l"/>
            <a:pathLst>
              <a:path h="4433119" w="3207966">
                <a:moveTo>
                  <a:pt x="0" y="0"/>
                </a:moveTo>
                <a:lnTo>
                  <a:pt x="3207967" y="0"/>
                </a:lnTo>
                <a:lnTo>
                  <a:pt x="3207967" y="4433119"/>
                </a:lnTo>
                <a:lnTo>
                  <a:pt x="0" y="4433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10710510">
            <a:off x="15169549" y="8523584"/>
            <a:ext cx="2941113" cy="4064352"/>
          </a:xfrm>
          <a:custGeom>
            <a:avLst/>
            <a:gdLst/>
            <a:ahLst/>
            <a:cxnLst/>
            <a:rect r="r" b="b" t="t" l="l"/>
            <a:pathLst>
              <a:path h="4064352" w="2941113">
                <a:moveTo>
                  <a:pt x="0" y="0"/>
                </a:moveTo>
                <a:lnTo>
                  <a:pt x="2941113" y="0"/>
                </a:lnTo>
                <a:lnTo>
                  <a:pt x="2941113" y="4064352"/>
                </a:lnTo>
                <a:lnTo>
                  <a:pt x="0" y="4064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166846">
            <a:off x="11021292" y="2631274"/>
            <a:ext cx="4688839" cy="1466328"/>
          </a:xfrm>
          <a:custGeom>
            <a:avLst/>
            <a:gdLst/>
            <a:ahLst/>
            <a:cxnLst/>
            <a:rect r="r" b="b" t="t" l="l"/>
            <a:pathLst>
              <a:path h="1466328" w="4688839">
                <a:moveTo>
                  <a:pt x="0" y="0"/>
                </a:moveTo>
                <a:lnTo>
                  <a:pt x="4688839" y="0"/>
                </a:lnTo>
                <a:lnTo>
                  <a:pt x="4688839" y="1466328"/>
                </a:lnTo>
                <a:lnTo>
                  <a:pt x="0" y="14663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1022649" y="3084148"/>
            <a:ext cx="4795381" cy="472059"/>
          </a:xfrm>
          <a:prstGeom prst="rect">
            <a:avLst/>
          </a:prstGeom>
        </p:spPr>
        <p:txBody>
          <a:bodyPr anchor="t" rtlCol="false" tIns="0" lIns="0" bIns="0" rIns="0">
            <a:spAutoFit/>
          </a:bodyPr>
          <a:lstStyle/>
          <a:p>
            <a:pPr algn="ctr" marL="0" indent="0" lvl="0">
              <a:lnSpc>
                <a:spcPts val="3648"/>
              </a:lnSpc>
            </a:pPr>
            <a:r>
              <a:rPr lang="en-US" sz="3200">
                <a:solidFill>
                  <a:srgbClr val="000000"/>
                </a:solidFill>
                <a:latin typeface="One Little Font"/>
              </a:rPr>
              <a:t>DISADVATAGES</a:t>
            </a:r>
          </a:p>
        </p:txBody>
      </p:sp>
      <p:sp>
        <p:nvSpPr>
          <p:cNvPr name="TextBox 13" id="13"/>
          <p:cNvSpPr txBox="true"/>
          <p:nvPr/>
        </p:nvSpPr>
        <p:spPr>
          <a:xfrm rot="0">
            <a:off x="2322122" y="4249303"/>
            <a:ext cx="6434185" cy="2864668"/>
          </a:xfrm>
          <a:prstGeom prst="rect">
            <a:avLst/>
          </a:prstGeom>
        </p:spPr>
        <p:txBody>
          <a:bodyPr anchor="t" rtlCol="false" tIns="0" lIns="0" bIns="0" rIns="0">
            <a:spAutoFit/>
          </a:bodyPr>
          <a:lstStyle/>
          <a:p>
            <a:pPr marL="505813" indent="-252907" lvl="1">
              <a:lnSpc>
                <a:spcPts val="3279"/>
              </a:lnSpc>
              <a:buFont typeface="Arial"/>
              <a:buChar char="•"/>
            </a:pPr>
            <a:r>
              <a:rPr lang="en-US" sz="2342">
                <a:solidFill>
                  <a:srgbClr val="000000"/>
                </a:solidFill>
                <a:latin typeface="Blacker Sans Pro"/>
              </a:rPr>
              <a:t>Se</a:t>
            </a:r>
            <a:r>
              <a:rPr lang="en-US" sz="2342">
                <a:solidFill>
                  <a:srgbClr val="000000"/>
                </a:solidFill>
                <a:latin typeface="Blacker Sans Pro"/>
              </a:rPr>
              <a:t>amless integration with other Goo</a:t>
            </a:r>
            <a:r>
              <a:rPr lang="en-US" sz="2342">
                <a:solidFill>
                  <a:srgbClr val="000000"/>
                </a:solidFill>
                <a:latin typeface="Blacker Sans Pro"/>
              </a:rPr>
              <a:t>gle services and products.</a:t>
            </a:r>
          </a:p>
          <a:p>
            <a:pPr marL="505813" indent="-252907" lvl="1">
              <a:lnSpc>
                <a:spcPts val="3279"/>
              </a:lnSpc>
              <a:buFont typeface="Arial"/>
              <a:buChar char="•"/>
            </a:pPr>
            <a:r>
              <a:rPr lang="en-US" sz="2342">
                <a:solidFill>
                  <a:srgbClr val="000000"/>
                </a:solidFill>
                <a:latin typeface="Blacker Sans Pro"/>
              </a:rPr>
              <a:t>Exc</a:t>
            </a:r>
            <a:r>
              <a:rPr lang="en-US" sz="2342">
                <a:solidFill>
                  <a:srgbClr val="000000"/>
                </a:solidFill>
                <a:latin typeface="Blacker Sans Pro"/>
              </a:rPr>
              <a:t>ellent support for containerized workloads.</a:t>
            </a:r>
          </a:p>
          <a:p>
            <a:pPr marL="505813" indent="-252907" lvl="1">
              <a:lnSpc>
                <a:spcPts val="3279"/>
              </a:lnSpc>
              <a:buFont typeface="Arial"/>
              <a:buChar char="•"/>
            </a:pPr>
            <a:r>
              <a:rPr lang="en-US" sz="2342">
                <a:solidFill>
                  <a:srgbClr val="000000"/>
                </a:solidFill>
                <a:latin typeface="Blacker Sans Pro"/>
              </a:rPr>
              <a:t>Ut</a:t>
            </a:r>
            <a:r>
              <a:rPr lang="en-US" sz="2342">
                <a:solidFill>
                  <a:srgbClr val="000000"/>
                </a:solidFill>
                <a:latin typeface="Blacker Sans Pro"/>
              </a:rPr>
              <a:t>ilizes a global fiber network for efficient data transfer.</a:t>
            </a:r>
          </a:p>
          <a:p>
            <a:pPr>
              <a:lnSpc>
                <a:spcPts val="3279"/>
              </a:lnSpc>
            </a:pPr>
          </a:p>
        </p:txBody>
      </p:sp>
      <p:sp>
        <p:nvSpPr>
          <p:cNvPr name="Freeform 14" id="14"/>
          <p:cNvSpPr/>
          <p:nvPr/>
        </p:nvSpPr>
        <p:spPr>
          <a:xfrm flipH="false" flipV="false" rot="490283">
            <a:off x="1117546" y="9081568"/>
            <a:ext cx="1694095" cy="1090574"/>
          </a:xfrm>
          <a:custGeom>
            <a:avLst/>
            <a:gdLst/>
            <a:ahLst/>
            <a:cxnLst/>
            <a:rect r="r" b="b" t="t" l="l"/>
            <a:pathLst>
              <a:path h="1090574" w="1694095">
                <a:moveTo>
                  <a:pt x="0" y="0"/>
                </a:moveTo>
                <a:lnTo>
                  <a:pt x="1694095" y="0"/>
                </a:lnTo>
                <a:lnTo>
                  <a:pt x="1694095" y="1090573"/>
                </a:lnTo>
                <a:lnTo>
                  <a:pt x="0" y="10905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2952491" y="516255"/>
            <a:ext cx="12164661" cy="920115"/>
          </a:xfrm>
          <a:prstGeom prst="rect">
            <a:avLst/>
          </a:prstGeom>
        </p:spPr>
        <p:txBody>
          <a:bodyPr anchor="t" rtlCol="false" tIns="0" lIns="0" bIns="0" rIns="0">
            <a:spAutoFit/>
          </a:bodyPr>
          <a:lstStyle/>
          <a:p>
            <a:pPr algn="ctr">
              <a:lnSpc>
                <a:spcPts val="7559"/>
              </a:lnSpc>
              <a:spcBef>
                <a:spcPct val="0"/>
              </a:spcBef>
            </a:pPr>
            <a:r>
              <a:rPr lang="en-US" sz="5399">
                <a:solidFill>
                  <a:srgbClr val="E8E8E8"/>
                </a:solidFill>
                <a:latin typeface="Gochi Hand"/>
              </a:rPr>
              <a:t>Google Cloud Platform (GCP)</a:t>
            </a:r>
          </a:p>
        </p:txBody>
      </p:sp>
      <p:sp>
        <p:nvSpPr>
          <p:cNvPr name="Freeform 16" id="16"/>
          <p:cNvSpPr/>
          <p:nvPr/>
        </p:nvSpPr>
        <p:spPr>
          <a:xfrm flipH="false" flipV="false" rot="490283">
            <a:off x="15852769" y="1006859"/>
            <a:ext cx="1694095" cy="1090574"/>
          </a:xfrm>
          <a:custGeom>
            <a:avLst/>
            <a:gdLst/>
            <a:ahLst/>
            <a:cxnLst/>
            <a:rect r="r" b="b" t="t" l="l"/>
            <a:pathLst>
              <a:path h="1090574" w="1694095">
                <a:moveTo>
                  <a:pt x="0" y="0"/>
                </a:moveTo>
                <a:lnTo>
                  <a:pt x="1694095" y="0"/>
                </a:lnTo>
                <a:lnTo>
                  <a:pt x="1694095" y="1090574"/>
                </a:lnTo>
                <a:lnTo>
                  <a:pt x="0" y="1090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9982224" y="4249303"/>
            <a:ext cx="6434185" cy="2455093"/>
          </a:xfrm>
          <a:prstGeom prst="rect">
            <a:avLst/>
          </a:prstGeom>
        </p:spPr>
        <p:txBody>
          <a:bodyPr anchor="t" rtlCol="false" tIns="0" lIns="0" bIns="0" rIns="0">
            <a:spAutoFit/>
          </a:bodyPr>
          <a:lstStyle/>
          <a:p>
            <a:pPr marL="505813" indent="-252907" lvl="1">
              <a:lnSpc>
                <a:spcPts val="3279"/>
              </a:lnSpc>
              <a:buFont typeface="Arial"/>
              <a:buChar char="•"/>
            </a:pPr>
            <a:r>
              <a:rPr lang="en-US" sz="2342">
                <a:solidFill>
                  <a:srgbClr val="000000"/>
                </a:solidFill>
                <a:latin typeface="Blacker Sans Pro"/>
              </a:rPr>
              <a:t>Offers a limited range of services compared to AWS and Azure.</a:t>
            </a:r>
          </a:p>
          <a:p>
            <a:pPr marL="505813" indent="-252907" lvl="1">
              <a:lnSpc>
                <a:spcPts val="3279"/>
              </a:lnSpc>
              <a:buFont typeface="Arial"/>
              <a:buChar char="•"/>
            </a:pPr>
            <a:r>
              <a:rPr lang="en-US" sz="2342">
                <a:solidFill>
                  <a:srgbClr val="000000"/>
                </a:solidFill>
                <a:latin typeface="Blacker Sans Pro"/>
              </a:rPr>
              <a:t>L</a:t>
            </a:r>
            <a:r>
              <a:rPr lang="en-US" sz="2342">
                <a:solidFill>
                  <a:srgbClr val="000000"/>
                </a:solidFill>
                <a:latin typeface="Blacker Sans Pro"/>
              </a:rPr>
              <a:t>imited support for enterprise use cases.</a:t>
            </a:r>
          </a:p>
          <a:p>
            <a:pPr>
              <a:lnSpc>
                <a:spcPts val="3279"/>
              </a:lnSpc>
            </a:pPr>
          </a:p>
          <a:p>
            <a:pPr>
              <a:lnSpc>
                <a:spcPts val="3279"/>
              </a:lnSpc>
            </a:pPr>
          </a:p>
          <a:p>
            <a:pPr>
              <a:lnSpc>
                <a:spcPts val="327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152400" y="-8020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4" id="4"/>
          <p:cNvSpPr/>
          <p:nvPr/>
        </p:nvSpPr>
        <p:spPr>
          <a:xfrm flipH="false" flipV="false" rot="0">
            <a:off x="4443765" y="37405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5" id="5"/>
          <p:cNvGrpSpPr>
            <a:grpSpLocks noChangeAspect="true"/>
          </p:cNvGrpSpPr>
          <p:nvPr/>
        </p:nvGrpSpPr>
        <p:grpSpPr>
          <a:xfrm rot="0">
            <a:off x="2903334" y="2112588"/>
            <a:ext cx="3173025" cy="2928938"/>
            <a:chOff x="0" y="0"/>
            <a:chExt cx="3173019" cy="2928938"/>
          </a:xfrm>
        </p:grpSpPr>
        <p:sp>
          <p:nvSpPr>
            <p:cNvPr name="Freeform 6" id="6"/>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7" id="7"/>
          <p:cNvGrpSpPr>
            <a:grpSpLocks noChangeAspect="true"/>
          </p:cNvGrpSpPr>
          <p:nvPr/>
        </p:nvGrpSpPr>
        <p:grpSpPr>
          <a:xfrm rot="0">
            <a:off x="13267132" y="5877644"/>
            <a:ext cx="3153842" cy="2948778"/>
            <a:chOff x="0" y="0"/>
            <a:chExt cx="3153842" cy="2948775"/>
          </a:xfrm>
        </p:grpSpPr>
        <p:sp>
          <p:nvSpPr>
            <p:cNvPr name="Freeform 8" id="8"/>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9" id="9"/>
          <p:cNvSpPr txBox="true"/>
          <p:nvPr/>
        </p:nvSpPr>
        <p:spPr>
          <a:xfrm rot="0">
            <a:off x="5612712" y="4300447"/>
            <a:ext cx="8537028" cy="2441575"/>
          </a:xfrm>
          <a:prstGeom prst="rect">
            <a:avLst/>
          </a:prstGeom>
        </p:spPr>
        <p:txBody>
          <a:bodyPr anchor="t" rtlCol="false" tIns="0" lIns="0" bIns="0" rIns="0">
            <a:spAutoFit/>
          </a:bodyPr>
          <a:lstStyle/>
          <a:p>
            <a:pPr>
              <a:lnSpc>
                <a:spcPts val="9799"/>
              </a:lnSpc>
              <a:spcBef>
                <a:spcPct val="0"/>
              </a:spcBef>
            </a:pPr>
            <a:r>
              <a:rPr lang="en-US" sz="6999">
                <a:solidFill>
                  <a:srgbClr val="000000"/>
                </a:solidFill>
                <a:latin typeface="Gochi Hand"/>
              </a:rPr>
              <a:t>iot platform vs computing edge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92886" y="1739285"/>
            <a:ext cx="7210383" cy="7164688"/>
          </a:xfrm>
          <a:custGeom>
            <a:avLst/>
            <a:gdLst/>
            <a:ahLst/>
            <a:cxnLst/>
            <a:rect r="r" b="b" t="t" l="l"/>
            <a:pathLst>
              <a:path h="7164688" w="7210383">
                <a:moveTo>
                  <a:pt x="0" y="0"/>
                </a:moveTo>
                <a:lnTo>
                  <a:pt x="7210383" y="0"/>
                </a:lnTo>
                <a:lnTo>
                  <a:pt x="7210383" y="7164688"/>
                </a:lnTo>
                <a:lnTo>
                  <a:pt x="0" y="7164688"/>
                </a:lnTo>
                <a:lnTo>
                  <a:pt x="0" y="0"/>
                </a:lnTo>
                <a:close/>
              </a:path>
            </a:pathLst>
          </a:custGeom>
          <a:blipFill>
            <a:blip r:embed="rId3"/>
            <a:stretch>
              <a:fillRect l="-112511" t="-12494" r="0" b="0"/>
            </a:stretch>
          </a:blipFill>
        </p:spPr>
      </p:sp>
      <p:sp>
        <p:nvSpPr>
          <p:cNvPr name="Freeform 4" id="4"/>
          <p:cNvSpPr/>
          <p:nvPr/>
        </p:nvSpPr>
        <p:spPr>
          <a:xfrm flipH="false" flipV="false" rot="0">
            <a:off x="9526944" y="1733368"/>
            <a:ext cx="7210383" cy="7170605"/>
          </a:xfrm>
          <a:custGeom>
            <a:avLst/>
            <a:gdLst/>
            <a:ahLst/>
            <a:cxnLst/>
            <a:rect r="r" b="b" t="t" l="l"/>
            <a:pathLst>
              <a:path h="7170605" w="7210383">
                <a:moveTo>
                  <a:pt x="0" y="0"/>
                </a:moveTo>
                <a:lnTo>
                  <a:pt x="7210384" y="0"/>
                </a:lnTo>
                <a:lnTo>
                  <a:pt x="7210384" y="7170605"/>
                </a:lnTo>
                <a:lnTo>
                  <a:pt x="0" y="7170605"/>
                </a:lnTo>
                <a:lnTo>
                  <a:pt x="0" y="0"/>
                </a:lnTo>
                <a:close/>
              </a:path>
            </a:pathLst>
          </a:custGeom>
          <a:blipFill>
            <a:blip r:embed="rId3"/>
            <a:stretch>
              <a:fillRect l="-112511" t="-12401" r="0" b="0"/>
            </a:stretch>
          </a:blipFill>
        </p:spPr>
      </p:sp>
      <p:sp>
        <p:nvSpPr>
          <p:cNvPr name="TextBox 5" id="5"/>
          <p:cNvSpPr txBox="true"/>
          <p:nvPr/>
        </p:nvSpPr>
        <p:spPr>
          <a:xfrm rot="0">
            <a:off x="2465559" y="4174331"/>
            <a:ext cx="5967458" cy="2277110"/>
          </a:xfrm>
          <a:prstGeom prst="rect">
            <a:avLst/>
          </a:prstGeom>
        </p:spPr>
        <p:txBody>
          <a:bodyPr anchor="t" rtlCol="false" tIns="0" lIns="0" bIns="0" rIns="0">
            <a:spAutoFit/>
          </a:bodyPr>
          <a:lstStyle/>
          <a:p>
            <a:pPr>
              <a:lnSpc>
                <a:spcPts val="3639"/>
              </a:lnSpc>
            </a:pPr>
            <a:r>
              <a:rPr lang="en-US" sz="2599">
                <a:solidFill>
                  <a:srgbClr val="000000"/>
                </a:solidFill>
                <a:latin typeface="Blacker Sans Pro"/>
              </a:rPr>
              <a:t>An IoT platform connects and manages IoT devices and sensors within the store. In Ramallah Go, it facilitates inventory tracking, store condition monitoring, and customer interaction management.</a:t>
            </a:r>
          </a:p>
        </p:txBody>
      </p:sp>
      <p:sp>
        <p:nvSpPr>
          <p:cNvPr name="Freeform 6" id="6"/>
          <p:cNvSpPr/>
          <p:nvPr/>
        </p:nvSpPr>
        <p:spPr>
          <a:xfrm flipH="false" flipV="false" rot="229692">
            <a:off x="1397565" y="1995655"/>
            <a:ext cx="7922968" cy="1973539"/>
          </a:xfrm>
          <a:custGeom>
            <a:avLst/>
            <a:gdLst/>
            <a:ahLst/>
            <a:cxnLst/>
            <a:rect r="r" b="b" t="t" l="l"/>
            <a:pathLst>
              <a:path h="1973539" w="7922968">
                <a:moveTo>
                  <a:pt x="0" y="0"/>
                </a:moveTo>
                <a:lnTo>
                  <a:pt x="7922968" y="0"/>
                </a:lnTo>
                <a:lnTo>
                  <a:pt x="7922968" y="1973539"/>
                </a:lnTo>
                <a:lnTo>
                  <a:pt x="0" y="1973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355321">
            <a:off x="3040991" y="2644215"/>
            <a:ext cx="4639435" cy="714375"/>
          </a:xfrm>
          <a:prstGeom prst="rect">
            <a:avLst/>
          </a:prstGeom>
        </p:spPr>
        <p:txBody>
          <a:bodyPr anchor="t" rtlCol="false" tIns="0" lIns="0" bIns="0" rIns="0">
            <a:spAutoFit/>
          </a:bodyPr>
          <a:lstStyle/>
          <a:p>
            <a:pPr algn="ctr">
              <a:lnSpc>
                <a:spcPts val="5699"/>
              </a:lnSpc>
            </a:pPr>
            <a:r>
              <a:rPr lang="en-US" sz="4999">
                <a:solidFill>
                  <a:srgbClr val="FFFFFF"/>
                </a:solidFill>
                <a:latin typeface="One Little Font Bold"/>
              </a:rPr>
              <a:t>ROLE</a:t>
            </a:r>
          </a:p>
        </p:txBody>
      </p:sp>
      <p:sp>
        <p:nvSpPr>
          <p:cNvPr name="Freeform 8" id="8"/>
          <p:cNvSpPr/>
          <p:nvPr/>
        </p:nvSpPr>
        <p:spPr>
          <a:xfrm flipH="false" flipV="false" rot="229692">
            <a:off x="8967467" y="2001573"/>
            <a:ext cx="7922968" cy="1973539"/>
          </a:xfrm>
          <a:custGeom>
            <a:avLst/>
            <a:gdLst/>
            <a:ahLst/>
            <a:cxnLst/>
            <a:rect r="r" b="b" t="t" l="l"/>
            <a:pathLst>
              <a:path h="1973539" w="7922968">
                <a:moveTo>
                  <a:pt x="0" y="0"/>
                </a:moveTo>
                <a:lnTo>
                  <a:pt x="7922968" y="0"/>
                </a:lnTo>
                <a:lnTo>
                  <a:pt x="7922968" y="1973539"/>
                </a:lnTo>
                <a:lnTo>
                  <a:pt x="0" y="1973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490283">
            <a:off x="1197557" y="8810682"/>
            <a:ext cx="1390658" cy="895236"/>
          </a:xfrm>
          <a:custGeom>
            <a:avLst/>
            <a:gdLst/>
            <a:ahLst/>
            <a:cxnLst/>
            <a:rect r="r" b="b" t="t" l="l"/>
            <a:pathLst>
              <a:path h="895236" w="1390658">
                <a:moveTo>
                  <a:pt x="0" y="0"/>
                </a:moveTo>
                <a:lnTo>
                  <a:pt x="1390658" y="0"/>
                </a:lnTo>
                <a:lnTo>
                  <a:pt x="1390658" y="895236"/>
                </a:lnTo>
                <a:lnTo>
                  <a:pt x="0" y="8952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6878468" y="253818"/>
            <a:ext cx="4449604" cy="1203325"/>
          </a:xfrm>
          <a:prstGeom prst="rect">
            <a:avLst/>
          </a:prstGeom>
        </p:spPr>
        <p:txBody>
          <a:bodyPr anchor="t" rtlCol="false" tIns="0" lIns="0" bIns="0" rIns="0">
            <a:spAutoFit/>
          </a:bodyPr>
          <a:lstStyle/>
          <a:p>
            <a:pPr algn="ctr">
              <a:lnSpc>
                <a:spcPts val="9799"/>
              </a:lnSpc>
              <a:spcBef>
                <a:spcPct val="0"/>
              </a:spcBef>
            </a:pPr>
            <a:r>
              <a:rPr lang="en-US" sz="6999">
                <a:solidFill>
                  <a:srgbClr val="E8E8E8"/>
                </a:solidFill>
                <a:latin typeface="Gochi Hand"/>
              </a:rPr>
              <a:t>IoT Platform</a:t>
            </a:r>
          </a:p>
        </p:txBody>
      </p:sp>
      <p:sp>
        <p:nvSpPr>
          <p:cNvPr name="TextBox 11" id="11"/>
          <p:cNvSpPr txBox="true"/>
          <p:nvPr/>
        </p:nvSpPr>
        <p:spPr>
          <a:xfrm rot="-355321">
            <a:off x="10610064" y="2706366"/>
            <a:ext cx="4639435" cy="582930"/>
          </a:xfrm>
          <a:prstGeom prst="rect">
            <a:avLst/>
          </a:prstGeom>
        </p:spPr>
        <p:txBody>
          <a:bodyPr anchor="t" rtlCol="false" tIns="0" lIns="0" bIns="0" rIns="0">
            <a:spAutoFit/>
          </a:bodyPr>
          <a:lstStyle/>
          <a:p>
            <a:pPr algn="ctr">
              <a:lnSpc>
                <a:spcPts val="4559"/>
              </a:lnSpc>
            </a:pPr>
            <a:r>
              <a:rPr lang="en-US" sz="3999">
                <a:solidFill>
                  <a:srgbClr val="FFFFFF"/>
                </a:solidFill>
                <a:latin typeface="One Little Font Bold"/>
              </a:rPr>
              <a:t>SECURITY</a:t>
            </a:r>
          </a:p>
        </p:txBody>
      </p:sp>
      <p:sp>
        <p:nvSpPr>
          <p:cNvPr name="TextBox 12" id="12"/>
          <p:cNvSpPr txBox="true"/>
          <p:nvPr/>
        </p:nvSpPr>
        <p:spPr>
          <a:xfrm rot="0">
            <a:off x="9945222" y="4180249"/>
            <a:ext cx="5967458" cy="2277110"/>
          </a:xfrm>
          <a:prstGeom prst="rect">
            <a:avLst/>
          </a:prstGeom>
        </p:spPr>
        <p:txBody>
          <a:bodyPr anchor="t" rtlCol="false" tIns="0" lIns="0" bIns="0" rIns="0">
            <a:spAutoFit/>
          </a:bodyPr>
          <a:lstStyle/>
          <a:p>
            <a:pPr marL="561337" indent="-280669" lvl="1">
              <a:lnSpc>
                <a:spcPts val="3639"/>
              </a:lnSpc>
              <a:buFont typeface="Arial"/>
              <a:buChar char="•"/>
            </a:pPr>
            <a:r>
              <a:rPr lang="en-US" sz="2599">
                <a:solidFill>
                  <a:srgbClr val="000000"/>
                </a:solidFill>
                <a:latin typeface="Blacker Sans Pro"/>
              </a:rPr>
              <a:t>Utilizing IoT cameras and sensors for security and loss prevention.</a:t>
            </a:r>
          </a:p>
          <a:p>
            <a:pPr marL="561337" indent="-280669" lvl="1">
              <a:lnSpc>
                <a:spcPts val="3639"/>
              </a:lnSpc>
              <a:buFont typeface="Arial"/>
              <a:buChar char="•"/>
            </a:pPr>
            <a:r>
              <a:rPr lang="en-US" sz="2599">
                <a:solidFill>
                  <a:srgbClr val="000000"/>
                </a:solidFill>
                <a:latin typeface="Blacker Sans Pro"/>
              </a:rPr>
              <a:t>Detecting and alerting on any unusual activities within the store.</a:t>
            </a:r>
          </a:p>
          <a:p>
            <a:pPr>
              <a:lnSpc>
                <a:spcPts val="363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92886" y="1739285"/>
            <a:ext cx="7210383" cy="8095542"/>
          </a:xfrm>
          <a:custGeom>
            <a:avLst/>
            <a:gdLst/>
            <a:ahLst/>
            <a:cxnLst/>
            <a:rect r="r" b="b" t="t" l="l"/>
            <a:pathLst>
              <a:path h="8095542" w="7210383">
                <a:moveTo>
                  <a:pt x="0" y="0"/>
                </a:moveTo>
                <a:lnTo>
                  <a:pt x="7210383" y="0"/>
                </a:lnTo>
                <a:lnTo>
                  <a:pt x="7210383" y="8095542"/>
                </a:lnTo>
                <a:lnTo>
                  <a:pt x="0" y="8095542"/>
                </a:lnTo>
                <a:lnTo>
                  <a:pt x="0" y="0"/>
                </a:lnTo>
                <a:close/>
              </a:path>
            </a:pathLst>
          </a:custGeom>
          <a:blipFill>
            <a:blip r:embed="rId3"/>
            <a:stretch>
              <a:fillRect l="-133625" t="-12494" r="-6496" b="0"/>
            </a:stretch>
          </a:blipFill>
        </p:spPr>
      </p:sp>
      <p:sp>
        <p:nvSpPr>
          <p:cNvPr name="Freeform 4" id="4"/>
          <p:cNvSpPr/>
          <p:nvPr/>
        </p:nvSpPr>
        <p:spPr>
          <a:xfrm flipH="false" flipV="false" rot="0">
            <a:off x="9526944" y="1733368"/>
            <a:ext cx="7210383" cy="8101459"/>
          </a:xfrm>
          <a:custGeom>
            <a:avLst/>
            <a:gdLst/>
            <a:ahLst/>
            <a:cxnLst/>
            <a:rect r="r" b="b" t="t" l="l"/>
            <a:pathLst>
              <a:path h="8101459" w="7210383">
                <a:moveTo>
                  <a:pt x="0" y="0"/>
                </a:moveTo>
                <a:lnTo>
                  <a:pt x="7210384" y="0"/>
                </a:lnTo>
                <a:lnTo>
                  <a:pt x="7210384" y="8101459"/>
                </a:lnTo>
                <a:lnTo>
                  <a:pt x="0" y="8101459"/>
                </a:lnTo>
                <a:lnTo>
                  <a:pt x="0" y="0"/>
                </a:lnTo>
                <a:close/>
              </a:path>
            </a:pathLst>
          </a:custGeom>
          <a:blipFill>
            <a:blip r:embed="rId3"/>
            <a:stretch>
              <a:fillRect l="-133608" t="-12401" r="-6490" b="0"/>
            </a:stretch>
          </a:blipFill>
        </p:spPr>
      </p:sp>
      <p:sp>
        <p:nvSpPr>
          <p:cNvPr name="TextBox 5" id="5"/>
          <p:cNvSpPr txBox="true"/>
          <p:nvPr/>
        </p:nvSpPr>
        <p:spPr>
          <a:xfrm rot="0">
            <a:off x="2465559" y="4174331"/>
            <a:ext cx="5967458" cy="3648710"/>
          </a:xfrm>
          <a:prstGeom prst="rect">
            <a:avLst/>
          </a:prstGeom>
        </p:spPr>
        <p:txBody>
          <a:bodyPr anchor="t" rtlCol="false" tIns="0" lIns="0" bIns="0" rIns="0">
            <a:spAutoFit/>
          </a:bodyPr>
          <a:lstStyle/>
          <a:p>
            <a:pPr marL="561337" indent="-280669" lvl="1">
              <a:lnSpc>
                <a:spcPts val="3639"/>
              </a:lnSpc>
              <a:buFont typeface="Arial"/>
              <a:buChar char="•"/>
            </a:pPr>
            <a:r>
              <a:rPr lang="en-US" sz="2599">
                <a:solidFill>
                  <a:srgbClr val="000000"/>
                </a:solidFill>
                <a:latin typeface="Blacker Sans Pro"/>
              </a:rPr>
              <a:t>IoT data is integrated with cloud-based analytics platforms for real-time processing and generating insights. In Ramallah Go, this data optimizes inventory management and enhances the shopping experience.</a:t>
            </a:r>
          </a:p>
          <a:p>
            <a:pPr>
              <a:lnSpc>
                <a:spcPts val="3639"/>
              </a:lnSpc>
            </a:pPr>
          </a:p>
        </p:txBody>
      </p:sp>
      <p:sp>
        <p:nvSpPr>
          <p:cNvPr name="Freeform 6" id="6"/>
          <p:cNvSpPr/>
          <p:nvPr/>
        </p:nvSpPr>
        <p:spPr>
          <a:xfrm flipH="false" flipV="false" rot="229692">
            <a:off x="1397565" y="1995655"/>
            <a:ext cx="7922968" cy="1973539"/>
          </a:xfrm>
          <a:custGeom>
            <a:avLst/>
            <a:gdLst/>
            <a:ahLst/>
            <a:cxnLst/>
            <a:rect r="r" b="b" t="t" l="l"/>
            <a:pathLst>
              <a:path h="1973539" w="7922968">
                <a:moveTo>
                  <a:pt x="0" y="0"/>
                </a:moveTo>
                <a:lnTo>
                  <a:pt x="7922968" y="0"/>
                </a:lnTo>
                <a:lnTo>
                  <a:pt x="7922968" y="1973539"/>
                </a:lnTo>
                <a:lnTo>
                  <a:pt x="0" y="1973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355321">
            <a:off x="3040991" y="2644215"/>
            <a:ext cx="4639435" cy="714375"/>
          </a:xfrm>
          <a:prstGeom prst="rect">
            <a:avLst/>
          </a:prstGeom>
        </p:spPr>
        <p:txBody>
          <a:bodyPr anchor="t" rtlCol="false" tIns="0" lIns="0" bIns="0" rIns="0">
            <a:spAutoFit/>
          </a:bodyPr>
          <a:lstStyle/>
          <a:p>
            <a:pPr algn="ctr">
              <a:lnSpc>
                <a:spcPts val="5699"/>
              </a:lnSpc>
            </a:pPr>
            <a:r>
              <a:rPr lang="en-US" sz="4999">
                <a:solidFill>
                  <a:srgbClr val="FFFFFF"/>
                </a:solidFill>
                <a:latin typeface="One Little Font Bold"/>
              </a:rPr>
              <a:t>INTEGRATION</a:t>
            </a:r>
          </a:p>
        </p:txBody>
      </p:sp>
      <p:sp>
        <p:nvSpPr>
          <p:cNvPr name="Freeform 8" id="8"/>
          <p:cNvSpPr/>
          <p:nvPr/>
        </p:nvSpPr>
        <p:spPr>
          <a:xfrm flipH="false" flipV="false" rot="229692">
            <a:off x="8967467" y="2001573"/>
            <a:ext cx="7922968" cy="1973539"/>
          </a:xfrm>
          <a:custGeom>
            <a:avLst/>
            <a:gdLst/>
            <a:ahLst/>
            <a:cxnLst/>
            <a:rect r="r" b="b" t="t" l="l"/>
            <a:pathLst>
              <a:path h="1973539" w="7922968">
                <a:moveTo>
                  <a:pt x="0" y="0"/>
                </a:moveTo>
                <a:lnTo>
                  <a:pt x="7922968" y="0"/>
                </a:lnTo>
                <a:lnTo>
                  <a:pt x="7922968" y="1973539"/>
                </a:lnTo>
                <a:lnTo>
                  <a:pt x="0" y="1973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6878468" y="253818"/>
            <a:ext cx="4449604" cy="1203325"/>
          </a:xfrm>
          <a:prstGeom prst="rect">
            <a:avLst/>
          </a:prstGeom>
        </p:spPr>
        <p:txBody>
          <a:bodyPr anchor="t" rtlCol="false" tIns="0" lIns="0" bIns="0" rIns="0">
            <a:spAutoFit/>
          </a:bodyPr>
          <a:lstStyle/>
          <a:p>
            <a:pPr algn="ctr">
              <a:lnSpc>
                <a:spcPts val="9799"/>
              </a:lnSpc>
              <a:spcBef>
                <a:spcPct val="0"/>
              </a:spcBef>
            </a:pPr>
            <a:r>
              <a:rPr lang="en-US" sz="6999">
                <a:solidFill>
                  <a:srgbClr val="E8E8E8"/>
                </a:solidFill>
                <a:latin typeface="Gochi Hand"/>
              </a:rPr>
              <a:t>IoT Platform</a:t>
            </a:r>
          </a:p>
        </p:txBody>
      </p:sp>
      <p:sp>
        <p:nvSpPr>
          <p:cNvPr name="TextBox 10" id="10"/>
          <p:cNvSpPr txBox="true"/>
          <p:nvPr/>
        </p:nvSpPr>
        <p:spPr>
          <a:xfrm rot="-355321">
            <a:off x="10610064" y="2706366"/>
            <a:ext cx="4639435" cy="582930"/>
          </a:xfrm>
          <a:prstGeom prst="rect">
            <a:avLst/>
          </a:prstGeom>
        </p:spPr>
        <p:txBody>
          <a:bodyPr anchor="t" rtlCol="false" tIns="0" lIns="0" bIns="0" rIns="0">
            <a:spAutoFit/>
          </a:bodyPr>
          <a:lstStyle/>
          <a:p>
            <a:pPr algn="ctr">
              <a:lnSpc>
                <a:spcPts val="4559"/>
              </a:lnSpc>
            </a:pPr>
            <a:r>
              <a:rPr lang="en-US" sz="3999">
                <a:solidFill>
                  <a:srgbClr val="FFFFFF"/>
                </a:solidFill>
                <a:latin typeface="One Little Font Bold"/>
              </a:rPr>
              <a:t>FUNCTIONS</a:t>
            </a:r>
          </a:p>
        </p:txBody>
      </p:sp>
      <p:sp>
        <p:nvSpPr>
          <p:cNvPr name="TextBox 11" id="11"/>
          <p:cNvSpPr txBox="true"/>
          <p:nvPr/>
        </p:nvSpPr>
        <p:spPr>
          <a:xfrm rot="0">
            <a:off x="9754278" y="4180249"/>
            <a:ext cx="6983050" cy="5480050"/>
          </a:xfrm>
          <a:prstGeom prst="rect">
            <a:avLst/>
          </a:prstGeom>
        </p:spPr>
        <p:txBody>
          <a:bodyPr anchor="t" rtlCol="false" tIns="0" lIns="0" bIns="0" rIns="0">
            <a:spAutoFit/>
          </a:bodyPr>
          <a:lstStyle/>
          <a:p>
            <a:pPr>
              <a:lnSpc>
                <a:spcPts val="3359"/>
              </a:lnSpc>
            </a:pPr>
            <a:r>
              <a:rPr lang="en-US" sz="2399">
                <a:solidFill>
                  <a:srgbClr val="000000"/>
                </a:solidFill>
                <a:latin typeface="Blacker Sans Pro Bold"/>
              </a:rPr>
              <a:t>Inventory Tracking:</a:t>
            </a:r>
          </a:p>
          <a:p>
            <a:pPr marL="518158" indent="-259079" lvl="1">
              <a:lnSpc>
                <a:spcPts val="3359"/>
              </a:lnSpc>
              <a:buFont typeface="Arial"/>
              <a:buChar char="•"/>
            </a:pPr>
            <a:r>
              <a:rPr lang="en-US" sz="2399">
                <a:solidFill>
                  <a:srgbClr val="000000"/>
                </a:solidFill>
                <a:latin typeface="Blacker Sans Pro"/>
              </a:rPr>
              <a:t>Real-time tracking of inventory levels using IoT sensors like RFID tags.</a:t>
            </a:r>
          </a:p>
          <a:p>
            <a:pPr marL="518158" indent="-259079" lvl="1">
              <a:lnSpc>
                <a:spcPts val="3359"/>
              </a:lnSpc>
              <a:buFont typeface="Arial"/>
              <a:buChar char="•"/>
            </a:pPr>
            <a:r>
              <a:rPr lang="en-US" sz="2399">
                <a:solidFill>
                  <a:srgbClr val="000000"/>
                </a:solidFill>
                <a:latin typeface="Blacker Sans Pro"/>
              </a:rPr>
              <a:t>Automatic registration of purchases when customers take items from the shelf.</a:t>
            </a:r>
          </a:p>
          <a:p>
            <a:pPr>
              <a:lnSpc>
                <a:spcPts val="3359"/>
              </a:lnSpc>
            </a:pPr>
          </a:p>
          <a:p>
            <a:pPr>
              <a:lnSpc>
                <a:spcPts val="3359"/>
              </a:lnSpc>
            </a:pPr>
            <a:r>
              <a:rPr lang="en-US" sz="2399">
                <a:solidFill>
                  <a:srgbClr val="000000"/>
                </a:solidFill>
                <a:latin typeface="Blacker Sans Pro Bold"/>
              </a:rPr>
              <a:t>Customer Experience:</a:t>
            </a:r>
          </a:p>
          <a:p>
            <a:pPr marL="518158" indent="-259079" lvl="1">
              <a:lnSpc>
                <a:spcPts val="3359"/>
              </a:lnSpc>
              <a:buFont typeface="Arial"/>
              <a:buChar char="•"/>
            </a:pPr>
            <a:r>
              <a:rPr lang="en-US" sz="2399">
                <a:solidFill>
                  <a:srgbClr val="000000"/>
                </a:solidFill>
                <a:latin typeface="Blacker Sans Pro"/>
              </a:rPr>
              <a:t>Monitoring customer movements and actions using IoT devices such as cameras and sensors.</a:t>
            </a:r>
          </a:p>
          <a:p>
            <a:pPr marL="518158" indent="-259079" lvl="1">
              <a:lnSpc>
                <a:spcPts val="3359"/>
              </a:lnSpc>
              <a:buFont typeface="Arial"/>
              <a:buChar char="•"/>
            </a:pPr>
            <a:r>
              <a:rPr lang="en-US" sz="2399">
                <a:solidFill>
                  <a:srgbClr val="000000"/>
                </a:solidFill>
                <a:latin typeface="Blacker Sans Pro"/>
              </a:rPr>
              <a:t>Tracking which items customers pick up and put back to optimize store layout and product placement.</a:t>
            </a:r>
          </a:p>
          <a:p>
            <a:pPr>
              <a:lnSpc>
                <a:spcPts val="3639"/>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687259" y="1362075"/>
            <a:ext cx="1091348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IoT Vendors</a:t>
            </a:r>
          </a:p>
        </p:txBody>
      </p:sp>
      <p:sp>
        <p:nvSpPr>
          <p:cNvPr name="Freeform 3" id="3"/>
          <p:cNvSpPr/>
          <p:nvPr/>
        </p:nvSpPr>
        <p:spPr>
          <a:xfrm flipH="false" flipV="false" rot="0">
            <a:off x="7374098"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2">
              <a:extLst>
                <a:ext uri="{96DAC541-7B7A-43D3-8B79-37D633B846F1}">
                  <asvg:svgBlip xmlns:asvg="http://schemas.microsoft.com/office/drawing/2016/SVG/main" r:embed="rId3"/>
                </a:ext>
              </a:extLst>
            </a:blip>
            <a:stretch>
              <a:fillRect l="0" t="0" r="-55779" b="-44261"/>
            </a:stretch>
          </a:blipFill>
        </p:spPr>
      </p:sp>
      <p:sp>
        <p:nvSpPr>
          <p:cNvPr name="TextBox 4" id="4"/>
          <p:cNvSpPr txBox="true"/>
          <p:nvPr/>
        </p:nvSpPr>
        <p:spPr>
          <a:xfrm rot="0">
            <a:off x="7491649" y="4053715"/>
            <a:ext cx="4133711" cy="4787264"/>
          </a:xfrm>
          <a:prstGeom prst="rect">
            <a:avLst/>
          </a:prstGeom>
        </p:spPr>
        <p:txBody>
          <a:bodyPr anchor="t" rtlCol="false" tIns="0" lIns="0" bIns="0" rIns="0">
            <a:spAutoFit/>
          </a:bodyPr>
          <a:lstStyle/>
          <a:p>
            <a:pPr>
              <a:lnSpc>
                <a:spcPts val="3150"/>
              </a:lnSpc>
            </a:pPr>
            <a:r>
              <a:rPr lang="en-US" sz="2100">
                <a:solidFill>
                  <a:srgbClr val="000000"/>
                </a:solidFill>
                <a:latin typeface="Now Bold"/>
              </a:rPr>
              <a:t>RFID Technology and Inventory Management</a:t>
            </a:r>
          </a:p>
          <a:p>
            <a:pPr>
              <a:lnSpc>
                <a:spcPts val="3150"/>
              </a:lnSpc>
            </a:pPr>
            <a:r>
              <a:rPr lang="en-US" sz="2100">
                <a:solidFill>
                  <a:srgbClr val="000000"/>
                </a:solidFill>
                <a:latin typeface="Now"/>
              </a:rPr>
              <a:t>Company: Impinj</a:t>
            </a:r>
          </a:p>
          <a:p>
            <a:pPr>
              <a:lnSpc>
                <a:spcPts val="3150"/>
              </a:lnSpc>
            </a:pPr>
            <a:r>
              <a:rPr lang="en-US" sz="2100">
                <a:solidFill>
                  <a:srgbClr val="000000"/>
                </a:solidFill>
                <a:latin typeface="Now"/>
              </a:rPr>
              <a:t>Expertise: Impinj is a leading provider of RFID technology, offering RFID readers and tags for item tracking and inventory management. Their solutions ensure accurate stock keeping and efficient checkout processes.</a:t>
            </a:r>
          </a:p>
          <a:p>
            <a:pPr>
              <a:lnSpc>
                <a:spcPts val="3150"/>
              </a:lnSpc>
            </a:pPr>
          </a:p>
        </p:txBody>
      </p:sp>
      <p:sp>
        <p:nvSpPr>
          <p:cNvPr name="Freeform 5" id="5"/>
          <p:cNvSpPr/>
          <p:nvPr/>
        </p:nvSpPr>
        <p:spPr>
          <a:xfrm flipH="false" flipV="false" rot="0">
            <a:off x="2065506"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2">
              <a:extLst>
                <a:ext uri="{96DAC541-7B7A-43D3-8B79-37D633B846F1}">
                  <asvg:svgBlip xmlns:asvg="http://schemas.microsoft.com/office/drawing/2016/SVG/main" r:embed="rId3"/>
                </a:ext>
              </a:extLst>
            </a:blip>
            <a:stretch>
              <a:fillRect l="0" t="0" r="-55779" b="-44261"/>
            </a:stretch>
          </a:blipFill>
        </p:spPr>
      </p:sp>
      <p:sp>
        <p:nvSpPr>
          <p:cNvPr name="TextBox 6" id="6"/>
          <p:cNvSpPr txBox="true"/>
          <p:nvPr/>
        </p:nvSpPr>
        <p:spPr>
          <a:xfrm rot="0">
            <a:off x="2256450" y="4053715"/>
            <a:ext cx="4177870" cy="4387214"/>
          </a:xfrm>
          <a:prstGeom prst="rect">
            <a:avLst/>
          </a:prstGeom>
        </p:spPr>
        <p:txBody>
          <a:bodyPr anchor="t" rtlCol="false" tIns="0" lIns="0" bIns="0" rIns="0">
            <a:spAutoFit/>
          </a:bodyPr>
          <a:lstStyle/>
          <a:p>
            <a:pPr>
              <a:lnSpc>
                <a:spcPts val="3150"/>
              </a:lnSpc>
            </a:pPr>
            <a:r>
              <a:rPr lang="en-US" sz="2100">
                <a:solidFill>
                  <a:srgbClr val="000000"/>
                </a:solidFill>
                <a:latin typeface="Now Bold"/>
              </a:rPr>
              <a:t>Computer Vision and Tracking</a:t>
            </a:r>
          </a:p>
          <a:p>
            <a:pPr>
              <a:lnSpc>
                <a:spcPts val="3150"/>
              </a:lnSpc>
            </a:pPr>
          </a:p>
          <a:p>
            <a:pPr>
              <a:lnSpc>
                <a:spcPts val="3150"/>
              </a:lnSpc>
            </a:pPr>
            <a:r>
              <a:rPr lang="en-US" sz="2100">
                <a:solidFill>
                  <a:srgbClr val="000000"/>
                </a:solidFill>
                <a:latin typeface="Now"/>
              </a:rPr>
              <a:t>Company: Hikvision</a:t>
            </a:r>
          </a:p>
          <a:p>
            <a:pPr>
              <a:lnSpc>
                <a:spcPts val="3150"/>
              </a:lnSpc>
            </a:pPr>
            <a:r>
              <a:rPr lang="en-US" sz="2100">
                <a:solidFill>
                  <a:srgbClr val="000000"/>
                </a:solidFill>
                <a:latin typeface="Now"/>
              </a:rPr>
              <a:t>Expertise: Hikvision specializes in surveillance cameras and systems, providing high-quality cameras for tracking customer movements in your Ramallah Go store. They can assist in setting up a reliable tracking system.</a:t>
            </a:r>
          </a:p>
          <a:p>
            <a:pPr>
              <a:lnSpc>
                <a:spcPts val="3150"/>
              </a:lnSpc>
            </a:pPr>
          </a:p>
        </p:txBody>
      </p:sp>
      <p:sp>
        <p:nvSpPr>
          <p:cNvPr name="TextBox 7" id="7"/>
          <p:cNvSpPr txBox="true"/>
          <p:nvPr/>
        </p:nvSpPr>
        <p:spPr>
          <a:xfrm rot="0">
            <a:off x="3269393" y="2891017"/>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1</a:t>
            </a:r>
          </a:p>
        </p:txBody>
      </p:sp>
      <p:sp>
        <p:nvSpPr>
          <p:cNvPr name="TextBox 8" id="8"/>
          <p:cNvSpPr txBox="true"/>
          <p:nvPr/>
        </p:nvSpPr>
        <p:spPr>
          <a:xfrm rot="0">
            <a:off x="8166374" y="2788168"/>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2</a:t>
            </a:r>
          </a:p>
        </p:txBody>
      </p:sp>
      <p:sp>
        <p:nvSpPr>
          <p:cNvPr name="Freeform 9" id="9"/>
          <p:cNvSpPr/>
          <p:nvPr/>
        </p:nvSpPr>
        <p:spPr>
          <a:xfrm flipH="true" flipV="false" rot="0">
            <a:off x="-475825" y="5816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060461" y="4679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890486" y="3239003"/>
            <a:ext cx="4368814" cy="6019297"/>
          </a:xfrm>
          <a:custGeom>
            <a:avLst/>
            <a:gdLst/>
            <a:ahLst/>
            <a:cxnLst/>
            <a:rect r="r" b="b" t="t" l="l"/>
            <a:pathLst>
              <a:path h="6019297" w="4368814">
                <a:moveTo>
                  <a:pt x="0" y="0"/>
                </a:moveTo>
                <a:lnTo>
                  <a:pt x="4368814" y="0"/>
                </a:lnTo>
                <a:lnTo>
                  <a:pt x="4368814" y="6019297"/>
                </a:lnTo>
                <a:lnTo>
                  <a:pt x="0" y="6019297"/>
                </a:lnTo>
                <a:lnTo>
                  <a:pt x="0" y="0"/>
                </a:lnTo>
                <a:close/>
              </a:path>
            </a:pathLst>
          </a:custGeom>
          <a:blipFill>
            <a:blip r:embed="rId2">
              <a:extLst>
                <a:ext uri="{96DAC541-7B7A-43D3-8B79-37D633B846F1}">
                  <asvg:svgBlip xmlns:asvg="http://schemas.microsoft.com/office/drawing/2016/SVG/main" r:embed="rId3"/>
                </a:ext>
              </a:extLst>
            </a:blip>
            <a:stretch>
              <a:fillRect l="0" t="0" r="-55779" b="-44261"/>
            </a:stretch>
          </a:blipFill>
        </p:spPr>
      </p:sp>
      <p:sp>
        <p:nvSpPr>
          <p:cNvPr name="TextBox 12" id="12"/>
          <p:cNvSpPr txBox="true"/>
          <p:nvPr/>
        </p:nvSpPr>
        <p:spPr>
          <a:xfrm rot="0">
            <a:off x="13081430" y="4253740"/>
            <a:ext cx="4177870" cy="4387214"/>
          </a:xfrm>
          <a:prstGeom prst="rect">
            <a:avLst/>
          </a:prstGeom>
        </p:spPr>
        <p:txBody>
          <a:bodyPr anchor="t" rtlCol="false" tIns="0" lIns="0" bIns="0" rIns="0">
            <a:spAutoFit/>
          </a:bodyPr>
          <a:lstStyle/>
          <a:p>
            <a:pPr>
              <a:lnSpc>
                <a:spcPts val="3150"/>
              </a:lnSpc>
            </a:pPr>
            <a:r>
              <a:rPr lang="en-US" sz="2100">
                <a:solidFill>
                  <a:srgbClr val="000000"/>
                </a:solidFill>
                <a:latin typeface="Now Bold"/>
              </a:rPr>
              <a:t>Point-of-Sale Hardware</a:t>
            </a:r>
          </a:p>
          <a:p>
            <a:pPr>
              <a:lnSpc>
                <a:spcPts val="3150"/>
              </a:lnSpc>
            </a:pPr>
            <a:r>
              <a:rPr lang="en-US" sz="2100">
                <a:solidFill>
                  <a:srgbClr val="000000"/>
                </a:solidFill>
                <a:latin typeface="Now"/>
              </a:rPr>
              <a:t>Company: Honeywell</a:t>
            </a:r>
          </a:p>
          <a:p>
            <a:pPr>
              <a:lnSpc>
                <a:spcPts val="3150"/>
              </a:lnSpc>
            </a:pPr>
            <a:r>
              <a:rPr lang="en-US" sz="2100">
                <a:solidFill>
                  <a:srgbClr val="000000"/>
                </a:solidFill>
                <a:latin typeface="Now"/>
              </a:rPr>
              <a:t>Expertise: Honeywell provides scanning and data capture solutions, including barcode scanners and mobile computers. These solutions are essential for smooth and accurate point-of-sale operations in your Amazon Go-like store.</a:t>
            </a:r>
          </a:p>
          <a:p>
            <a:pPr>
              <a:lnSpc>
                <a:spcPts val="3150"/>
              </a:lnSpc>
            </a:pPr>
          </a:p>
        </p:txBody>
      </p:sp>
      <p:sp>
        <p:nvSpPr>
          <p:cNvPr name="TextBox 13" id="13"/>
          <p:cNvSpPr txBox="true"/>
          <p:nvPr/>
        </p:nvSpPr>
        <p:spPr>
          <a:xfrm rot="0">
            <a:off x="14094372" y="2891017"/>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3</a:t>
            </a:r>
          </a:p>
        </p:txBody>
      </p:sp>
      <p:sp>
        <p:nvSpPr>
          <p:cNvPr name="Freeform 14" id="14"/>
          <p:cNvSpPr/>
          <p:nvPr/>
        </p:nvSpPr>
        <p:spPr>
          <a:xfrm flipH="false" flipV="false" rot="0">
            <a:off x="0" y="-177558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8"/>
            <a:stretch>
              <a:fillRect l="0" t="0" r="0" b="0"/>
            </a:stretch>
          </a:blipFill>
        </p:spPr>
      </p:sp>
      <p:sp>
        <p:nvSpPr>
          <p:cNvPr name="TextBox 15" id="15"/>
          <p:cNvSpPr txBox="true"/>
          <p:nvPr/>
        </p:nvSpPr>
        <p:spPr>
          <a:xfrm rot="0">
            <a:off x="3839659" y="1514475"/>
            <a:ext cx="1091348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Edge Computing</a:t>
            </a:r>
          </a:p>
        </p:txBody>
      </p:sp>
      <p:sp>
        <p:nvSpPr>
          <p:cNvPr name="Freeform 16" id="16"/>
          <p:cNvSpPr/>
          <p:nvPr/>
        </p:nvSpPr>
        <p:spPr>
          <a:xfrm flipH="false" flipV="false" rot="0">
            <a:off x="7526498" y="3391403"/>
            <a:ext cx="4859815" cy="6695791"/>
          </a:xfrm>
          <a:custGeom>
            <a:avLst/>
            <a:gdLst/>
            <a:ahLst/>
            <a:cxnLst/>
            <a:rect r="r" b="b" t="t" l="l"/>
            <a:pathLst>
              <a:path h="6695791" w="4859815">
                <a:moveTo>
                  <a:pt x="0" y="0"/>
                </a:moveTo>
                <a:lnTo>
                  <a:pt x="4859815" y="0"/>
                </a:lnTo>
                <a:lnTo>
                  <a:pt x="4859815" y="6695791"/>
                </a:lnTo>
                <a:lnTo>
                  <a:pt x="0" y="6695791"/>
                </a:lnTo>
                <a:lnTo>
                  <a:pt x="0" y="0"/>
                </a:lnTo>
                <a:close/>
              </a:path>
            </a:pathLst>
          </a:custGeom>
          <a:blipFill>
            <a:blip r:embed="rId2">
              <a:extLst>
                <a:ext uri="{96DAC541-7B7A-43D3-8B79-37D633B846F1}">
                  <asvg:svgBlip xmlns:asvg="http://schemas.microsoft.com/office/drawing/2016/SVG/main" r:embed="rId3"/>
                </a:ext>
              </a:extLst>
            </a:blip>
            <a:stretch>
              <a:fillRect l="0" t="0" r="-55779" b="-44261"/>
            </a:stretch>
          </a:blipFill>
        </p:spPr>
      </p:sp>
      <p:sp>
        <p:nvSpPr>
          <p:cNvPr name="Freeform 17" id="17"/>
          <p:cNvSpPr/>
          <p:nvPr/>
        </p:nvSpPr>
        <p:spPr>
          <a:xfrm flipH="false" flipV="false" rot="0">
            <a:off x="1733550" y="3391403"/>
            <a:ext cx="4853170" cy="6686636"/>
          </a:xfrm>
          <a:custGeom>
            <a:avLst/>
            <a:gdLst/>
            <a:ahLst/>
            <a:cxnLst/>
            <a:rect r="r" b="b" t="t" l="l"/>
            <a:pathLst>
              <a:path h="6686636" w="4853170">
                <a:moveTo>
                  <a:pt x="0" y="0"/>
                </a:moveTo>
                <a:lnTo>
                  <a:pt x="4853170" y="0"/>
                </a:lnTo>
                <a:lnTo>
                  <a:pt x="4853170" y="6686637"/>
                </a:lnTo>
                <a:lnTo>
                  <a:pt x="0" y="6686637"/>
                </a:lnTo>
                <a:lnTo>
                  <a:pt x="0" y="0"/>
                </a:lnTo>
                <a:close/>
              </a:path>
            </a:pathLst>
          </a:custGeom>
          <a:blipFill>
            <a:blip r:embed="rId2">
              <a:extLst>
                <a:ext uri="{96DAC541-7B7A-43D3-8B79-37D633B846F1}">
                  <asvg:svgBlip xmlns:asvg="http://schemas.microsoft.com/office/drawing/2016/SVG/main" r:embed="rId3"/>
                </a:ext>
              </a:extLst>
            </a:blip>
            <a:stretch>
              <a:fillRect l="0" t="0" r="-55779" b="-44261"/>
            </a:stretch>
          </a:blipFill>
        </p:spPr>
      </p:sp>
      <p:sp>
        <p:nvSpPr>
          <p:cNvPr name="TextBox 18" id="18"/>
          <p:cNvSpPr txBox="true"/>
          <p:nvPr/>
        </p:nvSpPr>
        <p:spPr>
          <a:xfrm rot="0">
            <a:off x="1929403" y="4387090"/>
            <a:ext cx="4177870" cy="4850129"/>
          </a:xfrm>
          <a:prstGeom prst="rect">
            <a:avLst/>
          </a:prstGeom>
        </p:spPr>
        <p:txBody>
          <a:bodyPr anchor="t" rtlCol="false" tIns="0" lIns="0" bIns="0" rIns="0">
            <a:spAutoFit/>
          </a:bodyPr>
          <a:lstStyle/>
          <a:p>
            <a:pPr>
              <a:lnSpc>
                <a:spcPts val="3750"/>
              </a:lnSpc>
            </a:pPr>
            <a:r>
              <a:rPr lang="en-US" sz="2500">
                <a:solidFill>
                  <a:srgbClr val="000000"/>
                </a:solidFill>
                <a:latin typeface="Now Bold"/>
              </a:rPr>
              <a:t>Role</a:t>
            </a:r>
          </a:p>
          <a:p>
            <a:pPr>
              <a:lnSpc>
                <a:spcPts val="3450"/>
              </a:lnSpc>
            </a:pPr>
          </a:p>
          <a:p>
            <a:pPr>
              <a:lnSpc>
                <a:spcPts val="3450"/>
              </a:lnSpc>
            </a:pPr>
            <a:r>
              <a:rPr lang="en-US" sz="2300">
                <a:solidFill>
                  <a:srgbClr val="000000"/>
                </a:solidFill>
                <a:latin typeface="Now"/>
              </a:rPr>
              <a:t>Edge computing complements IoT by processing data closer to the source, reducing latency and enabling real-time decision-making. In Ramallah Go, it supports instant responses and enhances the shopping experience.</a:t>
            </a:r>
          </a:p>
        </p:txBody>
      </p:sp>
      <p:sp>
        <p:nvSpPr>
          <p:cNvPr name="TextBox 19" id="19"/>
          <p:cNvSpPr txBox="true"/>
          <p:nvPr/>
        </p:nvSpPr>
        <p:spPr>
          <a:xfrm rot="0">
            <a:off x="2965299" y="3129142"/>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1</a:t>
            </a:r>
          </a:p>
        </p:txBody>
      </p:sp>
      <p:sp>
        <p:nvSpPr>
          <p:cNvPr name="TextBox 20" id="20"/>
          <p:cNvSpPr txBox="true"/>
          <p:nvPr/>
        </p:nvSpPr>
        <p:spPr>
          <a:xfrm rot="0">
            <a:off x="8318774" y="2940568"/>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2</a:t>
            </a:r>
          </a:p>
        </p:txBody>
      </p:sp>
      <p:sp>
        <p:nvSpPr>
          <p:cNvPr name="Freeform 21" id="21"/>
          <p:cNvSpPr/>
          <p:nvPr/>
        </p:nvSpPr>
        <p:spPr>
          <a:xfrm flipH="true" flipV="false" rot="0">
            <a:off x="-323425" y="734041"/>
            <a:ext cx="4418750" cy="1735364"/>
          </a:xfrm>
          <a:custGeom>
            <a:avLst/>
            <a:gdLst/>
            <a:ahLst/>
            <a:cxnLst/>
            <a:rect r="r" b="b" t="t" l="l"/>
            <a:pathLst>
              <a:path h="1735364" w="4418750">
                <a:moveTo>
                  <a:pt x="4418750" y="0"/>
                </a:moveTo>
                <a:lnTo>
                  <a:pt x="0" y="0"/>
                </a:lnTo>
                <a:lnTo>
                  <a:pt x="0" y="1735364"/>
                </a:lnTo>
                <a:lnTo>
                  <a:pt x="4418750" y="1735364"/>
                </a:lnTo>
                <a:lnTo>
                  <a:pt x="441875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3212861" y="620342"/>
            <a:ext cx="6632619" cy="1121516"/>
          </a:xfrm>
          <a:custGeom>
            <a:avLst/>
            <a:gdLst/>
            <a:ahLst/>
            <a:cxnLst/>
            <a:rect r="r" b="b" t="t" l="l"/>
            <a:pathLst>
              <a:path h="1121516" w="6632619">
                <a:moveTo>
                  <a:pt x="0" y="0"/>
                </a:moveTo>
                <a:lnTo>
                  <a:pt x="6632619" y="0"/>
                </a:lnTo>
                <a:lnTo>
                  <a:pt x="6632619" y="1121516"/>
                </a:lnTo>
                <a:lnTo>
                  <a:pt x="0" y="11215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3042886" y="3391403"/>
            <a:ext cx="4853170" cy="6686636"/>
          </a:xfrm>
          <a:custGeom>
            <a:avLst/>
            <a:gdLst/>
            <a:ahLst/>
            <a:cxnLst/>
            <a:rect r="r" b="b" t="t" l="l"/>
            <a:pathLst>
              <a:path h="6686636" w="4853170">
                <a:moveTo>
                  <a:pt x="0" y="0"/>
                </a:moveTo>
                <a:lnTo>
                  <a:pt x="4853170" y="0"/>
                </a:lnTo>
                <a:lnTo>
                  <a:pt x="4853170" y="6686637"/>
                </a:lnTo>
                <a:lnTo>
                  <a:pt x="0" y="6686637"/>
                </a:lnTo>
                <a:lnTo>
                  <a:pt x="0" y="0"/>
                </a:lnTo>
                <a:close/>
              </a:path>
            </a:pathLst>
          </a:custGeom>
          <a:blipFill>
            <a:blip r:embed="rId2">
              <a:extLst>
                <a:ext uri="{96DAC541-7B7A-43D3-8B79-37D633B846F1}">
                  <asvg:svgBlip xmlns:asvg="http://schemas.microsoft.com/office/drawing/2016/SVG/main" r:embed="rId3"/>
                </a:ext>
              </a:extLst>
            </a:blip>
            <a:stretch>
              <a:fillRect l="0" t="0" r="-55779" b="-44261"/>
            </a:stretch>
          </a:blipFill>
        </p:spPr>
      </p:sp>
      <p:sp>
        <p:nvSpPr>
          <p:cNvPr name="TextBox 24" id="24"/>
          <p:cNvSpPr txBox="true"/>
          <p:nvPr/>
        </p:nvSpPr>
        <p:spPr>
          <a:xfrm rot="0">
            <a:off x="14246772" y="3043417"/>
            <a:ext cx="1955253" cy="991248"/>
          </a:xfrm>
          <a:prstGeom prst="rect">
            <a:avLst/>
          </a:prstGeom>
        </p:spPr>
        <p:txBody>
          <a:bodyPr anchor="t" rtlCol="false" tIns="0" lIns="0" bIns="0" rIns="0">
            <a:spAutoFit/>
          </a:bodyPr>
          <a:lstStyle/>
          <a:p>
            <a:pPr algn="ctr">
              <a:lnSpc>
                <a:spcPts val="6970"/>
              </a:lnSpc>
            </a:pPr>
            <a:r>
              <a:rPr lang="en-US" sz="8500">
                <a:solidFill>
                  <a:srgbClr val="FFFFFF"/>
                </a:solidFill>
                <a:latin typeface="Gochi Hand"/>
              </a:rPr>
              <a:t>3</a:t>
            </a:r>
          </a:p>
        </p:txBody>
      </p:sp>
      <p:sp>
        <p:nvSpPr>
          <p:cNvPr name="TextBox 25" id="25"/>
          <p:cNvSpPr txBox="true"/>
          <p:nvPr/>
        </p:nvSpPr>
        <p:spPr>
          <a:xfrm rot="0">
            <a:off x="7621970" y="4406140"/>
            <a:ext cx="4764343" cy="5396864"/>
          </a:xfrm>
          <a:prstGeom prst="rect">
            <a:avLst/>
          </a:prstGeom>
        </p:spPr>
        <p:txBody>
          <a:bodyPr anchor="t" rtlCol="false" tIns="0" lIns="0" bIns="0" rIns="0">
            <a:spAutoFit/>
          </a:bodyPr>
          <a:lstStyle/>
          <a:p>
            <a:pPr>
              <a:lnSpc>
                <a:spcPts val="3000"/>
              </a:lnSpc>
            </a:pPr>
            <a:r>
              <a:rPr lang="en-US" sz="2000">
                <a:solidFill>
                  <a:srgbClr val="000000"/>
                </a:solidFill>
                <a:latin typeface="Now Bold"/>
              </a:rPr>
              <a:t>Functions</a:t>
            </a:r>
          </a:p>
          <a:p>
            <a:pPr marL="410218" indent="-205109" lvl="1">
              <a:lnSpc>
                <a:spcPts val="2850"/>
              </a:lnSpc>
              <a:buFont typeface="Arial"/>
              <a:buChar char="•"/>
            </a:pPr>
            <a:r>
              <a:rPr lang="en-US" sz="1900">
                <a:solidFill>
                  <a:srgbClr val="000000"/>
                </a:solidFill>
                <a:latin typeface="Now Bold"/>
              </a:rPr>
              <a:t>Real-time Analytics:</a:t>
            </a:r>
          </a:p>
          <a:p>
            <a:pPr>
              <a:lnSpc>
                <a:spcPts val="2850"/>
              </a:lnSpc>
            </a:pPr>
          </a:p>
          <a:p>
            <a:pPr>
              <a:lnSpc>
                <a:spcPts val="2850"/>
              </a:lnSpc>
            </a:pPr>
            <a:r>
              <a:rPr lang="en-US" sz="1900">
                <a:solidFill>
                  <a:srgbClr val="000000"/>
                </a:solidFill>
                <a:latin typeface="Now"/>
              </a:rPr>
              <a:t>Edge devices process data locally to make quick decisions, such as recognizing items picked by customers and updating their virtual cart.</a:t>
            </a:r>
          </a:p>
          <a:p>
            <a:pPr>
              <a:lnSpc>
                <a:spcPts val="2850"/>
              </a:lnSpc>
            </a:pPr>
          </a:p>
          <a:p>
            <a:pPr>
              <a:lnSpc>
                <a:spcPts val="2850"/>
              </a:lnSpc>
            </a:pPr>
            <a:r>
              <a:rPr lang="en-US" sz="1900">
                <a:solidFill>
                  <a:srgbClr val="000000"/>
                </a:solidFill>
                <a:latin typeface="Now"/>
              </a:rPr>
              <a:t>   </a:t>
            </a:r>
            <a:r>
              <a:rPr lang="en-US" sz="1900">
                <a:solidFill>
                  <a:srgbClr val="000000"/>
                </a:solidFill>
                <a:latin typeface="Now Bold"/>
              </a:rPr>
              <a:t> 2. </a:t>
            </a:r>
            <a:r>
              <a:rPr lang="en-US" sz="1900">
                <a:solidFill>
                  <a:srgbClr val="000000"/>
                </a:solidFill>
                <a:latin typeface="Now Bold"/>
              </a:rPr>
              <a:t>Latency Reduction:</a:t>
            </a:r>
          </a:p>
          <a:p>
            <a:pPr>
              <a:lnSpc>
                <a:spcPts val="2850"/>
              </a:lnSpc>
            </a:pPr>
          </a:p>
          <a:p>
            <a:pPr>
              <a:lnSpc>
                <a:spcPts val="2850"/>
              </a:lnSpc>
            </a:pPr>
            <a:r>
              <a:rPr lang="en-US" sz="1900">
                <a:solidFill>
                  <a:srgbClr val="000000"/>
                </a:solidFill>
                <a:latin typeface="Now"/>
              </a:rPr>
              <a:t>Edge computing reduces network latency by processing data locally, eliminating the need to send all data to a central cloud server.</a:t>
            </a:r>
          </a:p>
          <a:p>
            <a:pPr>
              <a:lnSpc>
                <a:spcPts val="2550"/>
              </a:lnSpc>
            </a:pPr>
          </a:p>
        </p:txBody>
      </p:sp>
      <p:sp>
        <p:nvSpPr>
          <p:cNvPr name="TextBox 26" id="26"/>
          <p:cNvSpPr txBox="true"/>
          <p:nvPr/>
        </p:nvSpPr>
        <p:spPr>
          <a:xfrm rot="0">
            <a:off x="13135464" y="4408171"/>
            <a:ext cx="4177870" cy="5669279"/>
          </a:xfrm>
          <a:prstGeom prst="rect">
            <a:avLst/>
          </a:prstGeom>
        </p:spPr>
        <p:txBody>
          <a:bodyPr anchor="t" rtlCol="false" tIns="0" lIns="0" bIns="0" rIns="0">
            <a:spAutoFit/>
          </a:bodyPr>
          <a:lstStyle/>
          <a:p>
            <a:pPr>
              <a:lnSpc>
                <a:spcPts val="3750"/>
              </a:lnSpc>
            </a:pPr>
            <a:r>
              <a:rPr lang="en-US" sz="2500">
                <a:solidFill>
                  <a:srgbClr val="000000"/>
                </a:solidFill>
                <a:latin typeface="Now"/>
              </a:rPr>
              <a:t>I</a:t>
            </a:r>
            <a:r>
              <a:rPr lang="en-US" sz="2500">
                <a:solidFill>
                  <a:srgbClr val="000000"/>
                </a:solidFill>
                <a:latin typeface="Now Bold"/>
              </a:rPr>
              <a:t>ntegration:</a:t>
            </a:r>
          </a:p>
          <a:p>
            <a:pPr>
              <a:lnSpc>
                <a:spcPts val="3750"/>
              </a:lnSpc>
            </a:pPr>
          </a:p>
          <a:p>
            <a:pPr>
              <a:lnSpc>
                <a:spcPts val="3750"/>
              </a:lnSpc>
            </a:pPr>
            <a:r>
              <a:rPr lang="en-US" sz="2500">
                <a:solidFill>
                  <a:srgbClr val="000000"/>
                </a:solidFill>
                <a:latin typeface="Now"/>
              </a:rPr>
              <a:t>Edge computing devices in Ramallah Go stores are integrated with IoT sensors and cameras, working together seamlessly. They may also communicate with the central cloud for more extensive analytics and updates.</a:t>
            </a:r>
          </a:p>
          <a:p>
            <a:pPr>
              <a:lnSpc>
                <a:spcPts val="3450"/>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030174" y="4981113"/>
            <a:ext cx="1355835" cy="936759"/>
          </a:xfrm>
          <a:custGeom>
            <a:avLst/>
            <a:gdLst/>
            <a:ahLst/>
            <a:cxnLst/>
            <a:rect r="r" b="b" t="t" l="l"/>
            <a:pathLst>
              <a:path h="936759" w="1355835">
                <a:moveTo>
                  <a:pt x="0" y="0"/>
                </a:moveTo>
                <a:lnTo>
                  <a:pt x="1355835" y="0"/>
                </a:lnTo>
                <a:lnTo>
                  <a:pt x="1355835" y="936759"/>
                </a:lnTo>
                <a:lnTo>
                  <a:pt x="0" y="936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397061" y="4943013"/>
            <a:ext cx="12290214" cy="5152870"/>
          </a:xfrm>
          <a:prstGeom prst="rect">
            <a:avLst/>
          </a:prstGeom>
        </p:spPr>
        <p:txBody>
          <a:bodyPr anchor="t" rtlCol="false" tIns="0" lIns="0" bIns="0" rIns="0">
            <a:spAutoFit/>
          </a:bodyPr>
          <a:lstStyle/>
          <a:p>
            <a:pPr>
              <a:lnSpc>
                <a:spcPts val="4093"/>
              </a:lnSpc>
            </a:pPr>
            <a:r>
              <a:rPr lang="en-US" sz="3101">
                <a:solidFill>
                  <a:srgbClr val="FFFFFF"/>
                </a:solidFill>
                <a:latin typeface="Blacker Sans Pro"/>
              </a:rPr>
              <a:t>in Ramallah Go store, IoT and edge computing collaborate to provide a frictionless shopping experience. IoT devices and sensors collect data on customer interactions and inventory, while edge computing devices process this data locally for immediate decision-making. This combination enables the "Just Walk Out" shopping concept, where customers can pick items and leave the store, with purchases automatically charged to their account. The integration of IoT and edge computing is a key factor in the success of Ramallah Go's innovative retail model.</a:t>
            </a:r>
          </a:p>
          <a:p>
            <a:pPr>
              <a:lnSpc>
                <a:spcPts val="4093"/>
              </a:lnSpc>
            </a:pPr>
          </a:p>
        </p:txBody>
      </p:sp>
      <p:sp>
        <p:nvSpPr>
          <p:cNvPr name="Freeform 5" id="5"/>
          <p:cNvSpPr/>
          <p:nvPr/>
        </p:nvSpPr>
        <p:spPr>
          <a:xfrm flipH="false" flipV="false" rot="-10800000">
            <a:off x="1663525" y="4981113"/>
            <a:ext cx="1355835" cy="936759"/>
          </a:xfrm>
          <a:custGeom>
            <a:avLst/>
            <a:gdLst/>
            <a:ahLst/>
            <a:cxnLst/>
            <a:rect r="r" b="b" t="t" l="l"/>
            <a:pathLst>
              <a:path h="936759" w="1355835">
                <a:moveTo>
                  <a:pt x="0" y="0"/>
                </a:moveTo>
                <a:lnTo>
                  <a:pt x="1355835" y="0"/>
                </a:lnTo>
                <a:lnTo>
                  <a:pt x="1355835" y="936759"/>
                </a:lnTo>
                <a:lnTo>
                  <a:pt x="0" y="9367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66846">
            <a:off x="6086299" y="2605620"/>
            <a:ext cx="5548986" cy="1735319"/>
          </a:xfrm>
          <a:custGeom>
            <a:avLst/>
            <a:gdLst/>
            <a:ahLst/>
            <a:cxnLst/>
            <a:rect r="r" b="b" t="t" l="l"/>
            <a:pathLst>
              <a:path h="1735319" w="5548986">
                <a:moveTo>
                  <a:pt x="0" y="0"/>
                </a:moveTo>
                <a:lnTo>
                  <a:pt x="5548985" y="0"/>
                </a:lnTo>
                <a:lnTo>
                  <a:pt x="5548985" y="1735319"/>
                </a:lnTo>
                <a:lnTo>
                  <a:pt x="0" y="1735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725798" y="3031831"/>
            <a:ext cx="6298741" cy="979805"/>
          </a:xfrm>
          <a:prstGeom prst="rect">
            <a:avLst/>
          </a:prstGeom>
        </p:spPr>
        <p:txBody>
          <a:bodyPr anchor="t" rtlCol="false" tIns="0" lIns="0" bIns="0" rIns="0">
            <a:spAutoFit/>
          </a:bodyPr>
          <a:lstStyle/>
          <a:p>
            <a:pPr algn="ctr" marL="0" indent="0" lvl="0">
              <a:lnSpc>
                <a:spcPts val="7735"/>
              </a:lnSpc>
            </a:pPr>
            <a:r>
              <a:rPr lang="en-US" sz="6500">
                <a:solidFill>
                  <a:srgbClr val="FFFFFF"/>
                </a:solidFill>
                <a:latin typeface="One Little Font Bold"/>
              </a:rPr>
              <a:t> summary</a:t>
            </a:r>
          </a:p>
        </p:txBody>
      </p:sp>
      <p:sp>
        <p:nvSpPr>
          <p:cNvPr name="Freeform 8" id="8"/>
          <p:cNvSpPr/>
          <p:nvPr/>
        </p:nvSpPr>
        <p:spPr>
          <a:xfrm flipH="false" flipV="false" rot="6511463">
            <a:off x="11423043" y="2345379"/>
            <a:ext cx="1004732" cy="915219"/>
          </a:xfrm>
          <a:custGeom>
            <a:avLst/>
            <a:gdLst/>
            <a:ahLst/>
            <a:cxnLst/>
            <a:rect r="r" b="b" t="t" l="l"/>
            <a:pathLst>
              <a:path h="915219" w="1004732">
                <a:moveTo>
                  <a:pt x="0" y="0"/>
                </a:moveTo>
                <a:lnTo>
                  <a:pt x="1004732" y="0"/>
                </a:lnTo>
                <a:lnTo>
                  <a:pt x="1004732" y="915220"/>
                </a:lnTo>
                <a:lnTo>
                  <a:pt x="0" y="9152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0" y="393604"/>
            <a:ext cx="11141885" cy="1120775"/>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Gochi Hand"/>
              </a:rPr>
              <a:t>iot platform vs computing edge</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AutoShape 3" id="3"/>
          <p:cNvSpPr/>
          <p:nvPr/>
        </p:nvSpPr>
        <p:spPr>
          <a:xfrm>
            <a:off x="893643" y="2274296"/>
            <a:ext cx="0" cy="3307264"/>
          </a:xfrm>
          <a:prstGeom prst="line">
            <a:avLst/>
          </a:prstGeom>
          <a:ln cap="flat" w="19050">
            <a:solidFill>
              <a:srgbClr val="FFFFFF"/>
            </a:solidFill>
            <a:prstDash val="solid"/>
            <a:headEnd type="oval" len="lg" w="lg"/>
            <a:tailEnd type="none" len="sm" w="sm"/>
          </a:ln>
        </p:spPr>
      </p:sp>
      <p:sp>
        <p:nvSpPr>
          <p:cNvPr name="AutoShape 4" id="4"/>
          <p:cNvSpPr/>
          <p:nvPr/>
        </p:nvSpPr>
        <p:spPr>
          <a:xfrm flipH="true" flipV="true">
            <a:off x="5039874" y="6217446"/>
            <a:ext cx="9525" cy="3500410"/>
          </a:xfrm>
          <a:prstGeom prst="line">
            <a:avLst/>
          </a:prstGeom>
          <a:ln cap="flat" w="19050">
            <a:solidFill>
              <a:srgbClr val="FFFFFF"/>
            </a:solidFill>
            <a:prstDash val="solid"/>
            <a:headEnd type="oval" len="lg" w="lg"/>
            <a:tailEnd type="none" len="sm" w="sm"/>
          </a:ln>
        </p:spPr>
      </p:sp>
      <p:sp>
        <p:nvSpPr>
          <p:cNvPr name="AutoShape 5" id="5"/>
          <p:cNvSpPr/>
          <p:nvPr/>
        </p:nvSpPr>
        <p:spPr>
          <a:xfrm>
            <a:off x="301797" y="5887686"/>
            <a:ext cx="6638621" cy="9525"/>
          </a:xfrm>
          <a:prstGeom prst="line">
            <a:avLst/>
          </a:prstGeom>
          <a:ln cap="flat" w="19050">
            <a:solidFill>
              <a:srgbClr val="FFFFFF"/>
            </a:solidFill>
            <a:prstDash val="solid"/>
            <a:headEnd type="oval" len="lg" w="lg"/>
            <a:tailEnd type="none" len="sm" w="sm"/>
          </a:ln>
        </p:spPr>
      </p:sp>
      <p:sp>
        <p:nvSpPr>
          <p:cNvPr name="AutoShape 6" id="6"/>
          <p:cNvSpPr/>
          <p:nvPr/>
        </p:nvSpPr>
        <p:spPr>
          <a:xfrm flipV="true">
            <a:off x="6940431" y="5860396"/>
            <a:ext cx="10968507" cy="36815"/>
          </a:xfrm>
          <a:prstGeom prst="line">
            <a:avLst/>
          </a:prstGeom>
          <a:ln cap="flat" w="19050">
            <a:solidFill>
              <a:srgbClr val="FFFFFF"/>
            </a:solidFill>
            <a:prstDash val="solid"/>
            <a:headEnd type="none" len="sm" w="sm"/>
            <a:tailEnd type="oval" len="lg" w="lg"/>
          </a:ln>
        </p:spPr>
      </p:sp>
      <p:grpSp>
        <p:nvGrpSpPr>
          <p:cNvPr name="Group 7" id="7"/>
          <p:cNvGrpSpPr/>
          <p:nvPr/>
        </p:nvGrpSpPr>
        <p:grpSpPr>
          <a:xfrm rot="0">
            <a:off x="517693" y="5581560"/>
            <a:ext cx="751900" cy="7519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499"/>
                </a:lnSpc>
              </a:pPr>
              <a:r>
                <a:rPr lang="en-US" sz="2499">
                  <a:solidFill>
                    <a:srgbClr val="000000"/>
                  </a:solidFill>
                  <a:latin typeface="Montserrat Bold"/>
                </a:rPr>
                <a:t>01</a:t>
              </a:r>
            </a:p>
          </p:txBody>
        </p:sp>
      </p:grpSp>
      <p:grpSp>
        <p:nvGrpSpPr>
          <p:cNvPr name="Group 10" id="10"/>
          <p:cNvGrpSpPr/>
          <p:nvPr/>
        </p:nvGrpSpPr>
        <p:grpSpPr>
          <a:xfrm rot="0">
            <a:off x="4654399" y="5502833"/>
            <a:ext cx="751900" cy="7519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499"/>
                </a:lnSpc>
              </a:pPr>
              <a:r>
                <a:rPr lang="en-US" sz="2499">
                  <a:solidFill>
                    <a:srgbClr val="000000"/>
                  </a:solidFill>
                  <a:latin typeface="Montserrat Bold"/>
                </a:rPr>
                <a:t>02</a:t>
              </a:r>
            </a:p>
          </p:txBody>
        </p:sp>
      </p:grpSp>
      <p:grpSp>
        <p:nvGrpSpPr>
          <p:cNvPr name="Group 13" id="13"/>
          <p:cNvGrpSpPr/>
          <p:nvPr/>
        </p:nvGrpSpPr>
        <p:grpSpPr>
          <a:xfrm rot="0">
            <a:off x="8014021" y="5484446"/>
            <a:ext cx="751900" cy="7519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499"/>
                </a:lnSpc>
              </a:pPr>
              <a:r>
                <a:rPr lang="en-US" sz="2499">
                  <a:solidFill>
                    <a:srgbClr val="000000"/>
                  </a:solidFill>
                  <a:latin typeface="Montserrat Bold"/>
                </a:rPr>
                <a:t>03</a:t>
              </a:r>
            </a:p>
          </p:txBody>
        </p:sp>
      </p:grpSp>
      <p:grpSp>
        <p:nvGrpSpPr>
          <p:cNvPr name="Group 16" id="16"/>
          <p:cNvGrpSpPr/>
          <p:nvPr/>
        </p:nvGrpSpPr>
        <p:grpSpPr>
          <a:xfrm rot="0">
            <a:off x="11589786" y="5530787"/>
            <a:ext cx="751900" cy="75190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499"/>
                </a:lnSpc>
              </a:pPr>
              <a:r>
                <a:rPr lang="en-US" sz="2499">
                  <a:solidFill>
                    <a:srgbClr val="000000"/>
                  </a:solidFill>
                  <a:latin typeface="Montserrat Bold"/>
                </a:rPr>
                <a:t>04</a:t>
              </a:r>
            </a:p>
          </p:txBody>
        </p:sp>
      </p:grpSp>
      <p:grpSp>
        <p:nvGrpSpPr>
          <p:cNvPr name="Group 19" id="19"/>
          <p:cNvGrpSpPr/>
          <p:nvPr/>
        </p:nvGrpSpPr>
        <p:grpSpPr>
          <a:xfrm rot="0">
            <a:off x="14622839" y="5580403"/>
            <a:ext cx="751900" cy="75190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3499"/>
                </a:lnSpc>
              </a:pPr>
              <a:r>
                <a:rPr lang="en-US" sz="2499">
                  <a:solidFill>
                    <a:srgbClr val="000000"/>
                  </a:solidFill>
                  <a:latin typeface="Montserrat Bold"/>
                </a:rPr>
                <a:t>05</a:t>
              </a:r>
            </a:p>
          </p:txBody>
        </p:sp>
      </p:grpSp>
      <p:sp>
        <p:nvSpPr>
          <p:cNvPr name="TextBox 22" id="22"/>
          <p:cNvSpPr txBox="true"/>
          <p:nvPr/>
        </p:nvSpPr>
        <p:spPr>
          <a:xfrm rot="0">
            <a:off x="3538919" y="666115"/>
            <a:ext cx="11083920" cy="744220"/>
          </a:xfrm>
          <a:prstGeom prst="rect">
            <a:avLst/>
          </a:prstGeom>
        </p:spPr>
        <p:txBody>
          <a:bodyPr anchor="t" rtlCol="false" tIns="0" lIns="0" bIns="0" rIns="0">
            <a:spAutoFit/>
          </a:bodyPr>
          <a:lstStyle/>
          <a:p>
            <a:pPr algn="ctr">
              <a:lnSpc>
                <a:spcPts val="5750"/>
              </a:lnSpc>
            </a:pPr>
            <a:r>
              <a:rPr lang="en-US" sz="5000">
                <a:solidFill>
                  <a:srgbClr val="FFFFFF"/>
                </a:solidFill>
                <a:latin typeface="Cocomat Pro Heavy"/>
              </a:rPr>
              <a:t>SECURITY IN AMAZON GO</a:t>
            </a:r>
          </a:p>
        </p:txBody>
      </p:sp>
      <p:sp>
        <p:nvSpPr>
          <p:cNvPr name="TextBox 23" id="23"/>
          <p:cNvSpPr txBox="true"/>
          <p:nvPr/>
        </p:nvSpPr>
        <p:spPr>
          <a:xfrm rot="0">
            <a:off x="1028700" y="2217146"/>
            <a:ext cx="4001649" cy="3363258"/>
          </a:xfrm>
          <a:prstGeom prst="rect">
            <a:avLst/>
          </a:prstGeom>
        </p:spPr>
        <p:txBody>
          <a:bodyPr anchor="t" rtlCol="false" tIns="0" lIns="0" bIns="0" rIns="0">
            <a:spAutoFit/>
          </a:bodyPr>
          <a:lstStyle/>
          <a:p>
            <a:pPr>
              <a:lnSpc>
                <a:spcPts val="3105"/>
              </a:lnSpc>
            </a:pPr>
            <a:r>
              <a:rPr lang="en-US" sz="2218" spc="70">
                <a:solidFill>
                  <a:srgbClr val="FFFFFF"/>
                </a:solidFill>
                <a:latin typeface="Now Bold"/>
              </a:rPr>
              <a:t>Authentication and Identity:</a:t>
            </a:r>
          </a:p>
          <a:p>
            <a:pPr marL="457289" indent="-228645" lvl="1">
              <a:lnSpc>
                <a:spcPts val="2965"/>
              </a:lnSpc>
              <a:spcBef>
                <a:spcPct val="0"/>
              </a:spcBef>
              <a:buFont typeface="Arial"/>
              <a:buChar char="•"/>
            </a:pPr>
            <a:r>
              <a:rPr lang="en-US" sz="2118" spc="67">
                <a:solidFill>
                  <a:srgbClr val="FFFFFF"/>
                </a:solidFill>
                <a:latin typeface="Now"/>
              </a:rPr>
              <a:t>Customers authenticate themselves using the Amazon Go app linked to their Amazon account, ensuring authorized access to the store.</a:t>
            </a:r>
          </a:p>
          <a:p>
            <a:pPr marL="0" indent="0" lvl="0">
              <a:lnSpc>
                <a:spcPts val="2671"/>
              </a:lnSpc>
              <a:spcBef>
                <a:spcPct val="0"/>
              </a:spcBef>
            </a:pPr>
          </a:p>
        </p:txBody>
      </p:sp>
      <p:sp>
        <p:nvSpPr>
          <p:cNvPr name="TextBox 24" id="24"/>
          <p:cNvSpPr txBox="true"/>
          <p:nvPr/>
        </p:nvSpPr>
        <p:spPr>
          <a:xfrm rot="0">
            <a:off x="5113294" y="6198204"/>
            <a:ext cx="3654274" cy="4171717"/>
          </a:xfrm>
          <a:prstGeom prst="rect">
            <a:avLst/>
          </a:prstGeom>
        </p:spPr>
        <p:txBody>
          <a:bodyPr anchor="t" rtlCol="false" tIns="0" lIns="0" bIns="0" rIns="0">
            <a:spAutoFit/>
          </a:bodyPr>
          <a:lstStyle/>
          <a:p>
            <a:pPr>
              <a:lnSpc>
                <a:spcPts val="2835"/>
              </a:lnSpc>
            </a:pPr>
            <a:r>
              <a:rPr lang="en-US" sz="2025" spc="64">
                <a:solidFill>
                  <a:srgbClr val="FFFFFF"/>
                </a:solidFill>
                <a:latin typeface="Now Bold"/>
              </a:rPr>
              <a:t>IoT-Based Security:</a:t>
            </a:r>
          </a:p>
          <a:p>
            <a:pPr marL="437308" indent="-218654" lvl="1">
              <a:lnSpc>
                <a:spcPts val="2835"/>
              </a:lnSpc>
              <a:buFont typeface="Arial"/>
              <a:buChar char="•"/>
            </a:pPr>
            <a:r>
              <a:rPr lang="en-US" sz="2025" spc="64">
                <a:solidFill>
                  <a:srgbClr val="FFFFFF"/>
                </a:solidFill>
                <a:latin typeface="Now"/>
              </a:rPr>
              <a:t>Cameras and sensors track c</a:t>
            </a:r>
            <a:r>
              <a:rPr lang="en-US" sz="2025" spc="64">
                <a:solidFill>
                  <a:srgbClr val="FFFFFF"/>
                </a:solidFill>
                <a:latin typeface="Now"/>
              </a:rPr>
              <a:t>ustomer movements and item selections, also serving security purposes.</a:t>
            </a:r>
          </a:p>
          <a:p>
            <a:pPr marL="437308" indent="-218654" lvl="1">
              <a:lnSpc>
                <a:spcPts val="2835"/>
              </a:lnSpc>
              <a:spcBef>
                <a:spcPct val="0"/>
              </a:spcBef>
              <a:buFont typeface="Arial"/>
              <a:buChar char="•"/>
            </a:pPr>
            <a:r>
              <a:rPr lang="en-US" sz="2025" spc="64">
                <a:solidFill>
                  <a:srgbClr val="FFFFFF"/>
                </a:solidFill>
                <a:latin typeface="Now"/>
              </a:rPr>
              <a:t>Unusual behavior or handling triggers alerts for store staff or security personnel to investigate.</a:t>
            </a:r>
          </a:p>
          <a:p>
            <a:pPr marL="0" indent="0" lvl="0">
              <a:lnSpc>
                <a:spcPts val="2439"/>
              </a:lnSpc>
              <a:spcBef>
                <a:spcPct val="0"/>
              </a:spcBef>
            </a:pPr>
          </a:p>
        </p:txBody>
      </p:sp>
      <p:sp>
        <p:nvSpPr>
          <p:cNvPr name="AutoShape 25" id="25"/>
          <p:cNvSpPr/>
          <p:nvPr/>
        </p:nvSpPr>
        <p:spPr>
          <a:xfrm>
            <a:off x="8399496" y="2273139"/>
            <a:ext cx="0" cy="3307264"/>
          </a:xfrm>
          <a:prstGeom prst="line">
            <a:avLst/>
          </a:prstGeom>
          <a:ln cap="flat" w="19050">
            <a:solidFill>
              <a:srgbClr val="FFFFFF"/>
            </a:solidFill>
            <a:prstDash val="solid"/>
            <a:headEnd type="oval" len="lg" w="lg"/>
            <a:tailEnd type="none" len="sm" w="sm"/>
          </a:ln>
        </p:spPr>
      </p:sp>
      <p:sp>
        <p:nvSpPr>
          <p:cNvPr name="TextBox 26" id="26"/>
          <p:cNvSpPr txBox="true"/>
          <p:nvPr/>
        </p:nvSpPr>
        <p:spPr>
          <a:xfrm rot="0">
            <a:off x="8532846" y="2370004"/>
            <a:ext cx="3288213" cy="3114442"/>
          </a:xfrm>
          <a:prstGeom prst="rect">
            <a:avLst/>
          </a:prstGeom>
        </p:spPr>
        <p:txBody>
          <a:bodyPr anchor="t" rtlCol="false" tIns="0" lIns="0" bIns="0" rIns="0">
            <a:spAutoFit/>
          </a:bodyPr>
          <a:lstStyle/>
          <a:p>
            <a:pPr>
              <a:lnSpc>
                <a:spcPts val="2835"/>
              </a:lnSpc>
            </a:pPr>
            <a:r>
              <a:rPr lang="en-US" sz="2025" spc="64">
                <a:solidFill>
                  <a:srgbClr val="FFFFFF"/>
                </a:solidFill>
                <a:latin typeface="Now Bold"/>
              </a:rPr>
              <a:t>Data Encryption:</a:t>
            </a:r>
          </a:p>
          <a:p>
            <a:pPr marL="437308" indent="-218654" lvl="1">
              <a:lnSpc>
                <a:spcPts val="2835"/>
              </a:lnSpc>
              <a:spcBef>
                <a:spcPct val="0"/>
              </a:spcBef>
              <a:buFont typeface="Arial"/>
              <a:buChar char="•"/>
            </a:pPr>
            <a:r>
              <a:rPr lang="en-US" sz="2025" spc="64">
                <a:solidFill>
                  <a:srgbClr val="FFFFFF"/>
                </a:solidFill>
                <a:latin typeface="Now"/>
              </a:rPr>
              <a:t>Data transmitted between the </a:t>
            </a:r>
            <a:r>
              <a:rPr lang="en-US" sz="2025" spc="64">
                <a:solidFill>
                  <a:srgbClr val="FFFFFF"/>
                </a:solidFill>
                <a:latin typeface="Now"/>
              </a:rPr>
              <a:t>store and Amazon's cloud servers is encrypted, protecting customer and transaction data.</a:t>
            </a:r>
          </a:p>
          <a:p>
            <a:pPr marL="0" indent="0" lvl="0">
              <a:lnSpc>
                <a:spcPts val="2439"/>
              </a:lnSpc>
              <a:spcBef>
                <a:spcPct val="0"/>
              </a:spcBef>
            </a:pPr>
          </a:p>
        </p:txBody>
      </p:sp>
      <p:sp>
        <p:nvSpPr>
          <p:cNvPr name="AutoShape 27" id="27"/>
          <p:cNvSpPr/>
          <p:nvPr/>
        </p:nvSpPr>
        <p:spPr>
          <a:xfrm flipH="true" flipV="true">
            <a:off x="11975261" y="6217446"/>
            <a:ext cx="9525" cy="3500410"/>
          </a:xfrm>
          <a:prstGeom prst="line">
            <a:avLst/>
          </a:prstGeom>
          <a:ln cap="flat" w="19050">
            <a:solidFill>
              <a:srgbClr val="FFFFFF"/>
            </a:solidFill>
            <a:prstDash val="solid"/>
            <a:headEnd type="oval" len="lg" w="lg"/>
            <a:tailEnd type="none" len="sm" w="sm"/>
          </a:ln>
        </p:spPr>
      </p:sp>
      <p:sp>
        <p:nvSpPr>
          <p:cNvPr name="TextBox 28" id="28"/>
          <p:cNvSpPr txBox="true"/>
          <p:nvPr/>
        </p:nvSpPr>
        <p:spPr>
          <a:xfrm rot="0">
            <a:off x="12051461" y="6294203"/>
            <a:ext cx="2947328" cy="3946319"/>
          </a:xfrm>
          <a:prstGeom prst="rect">
            <a:avLst/>
          </a:prstGeom>
        </p:spPr>
        <p:txBody>
          <a:bodyPr anchor="t" rtlCol="false" tIns="0" lIns="0" bIns="0" rIns="0">
            <a:spAutoFit/>
          </a:bodyPr>
          <a:lstStyle/>
          <a:p>
            <a:pPr>
              <a:lnSpc>
                <a:spcPts val="2646"/>
              </a:lnSpc>
            </a:pPr>
            <a:r>
              <a:rPr lang="en-US" sz="1890" spc="60">
                <a:solidFill>
                  <a:srgbClr val="FFFFFF"/>
                </a:solidFill>
                <a:latin typeface="Now Bold"/>
              </a:rPr>
              <a:t>Payment Security:</a:t>
            </a:r>
          </a:p>
          <a:p>
            <a:pPr marL="408054" indent="-204027" lvl="1">
              <a:lnSpc>
                <a:spcPts val="2646"/>
              </a:lnSpc>
              <a:buFont typeface="Arial"/>
              <a:buChar char="•"/>
            </a:pPr>
            <a:r>
              <a:rPr lang="en-US" sz="1890" spc="60">
                <a:solidFill>
                  <a:srgbClr val="FFFFFF"/>
                </a:solidFill>
                <a:latin typeface="Now"/>
              </a:rPr>
              <a:t>Sec</a:t>
            </a:r>
            <a:r>
              <a:rPr lang="en-US" sz="1890" spc="60">
                <a:solidFill>
                  <a:srgbClr val="FFFFFF"/>
                </a:solidFill>
                <a:latin typeface="Now"/>
              </a:rPr>
              <a:t>ure payment methods like Amazon Pay or linked credit/debit cards are used.</a:t>
            </a:r>
          </a:p>
          <a:p>
            <a:pPr marL="408054" indent="-204027" lvl="1">
              <a:lnSpc>
                <a:spcPts val="2646"/>
              </a:lnSpc>
              <a:spcBef>
                <a:spcPct val="0"/>
              </a:spcBef>
              <a:buFont typeface="Arial"/>
              <a:buChar char="•"/>
            </a:pPr>
            <a:r>
              <a:rPr lang="en-US" sz="1890" spc="60">
                <a:solidFill>
                  <a:srgbClr val="FFFFFF"/>
                </a:solidFill>
                <a:latin typeface="Now"/>
              </a:rPr>
              <a:t>Payment data is handled securely and not stored within the store environment</a:t>
            </a:r>
          </a:p>
          <a:p>
            <a:pPr marL="0" indent="0" lvl="0">
              <a:lnSpc>
                <a:spcPts val="2276"/>
              </a:lnSpc>
              <a:spcBef>
                <a:spcPct val="0"/>
              </a:spcBef>
            </a:pPr>
          </a:p>
        </p:txBody>
      </p:sp>
      <p:sp>
        <p:nvSpPr>
          <p:cNvPr name="AutoShape 29" id="29"/>
          <p:cNvSpPr/>
          <p:nvPr/>
        </p:nvSpPr>
        <p:spPr>
          <a:xfrm>
            <a:off x="14989264" y="2543565"/>
            <a:ext cx="0" cy="3307264"/>
          </a:xfrm>
          <a:prstGeom prst="line">
            <a:avLst/>
          </a:prstGeom>
          <a:ln cap="flat" w="19050">
            <a:solidFill>
              <a:srgbClr val="FFFFFF"/>
            </a:solidFill>
            <a:prstDash val="solid"/>
            <a:headEnd type="oval" len="lg" w="lg"/>
            <a:tailEnd type="none" len="sm" w="sm"/>
          </a:ln>
        </p:spPr>
      </p:sp>
      <p:sp>
        <p:nvSpPr>
          <p:cNvPr name="TextBox 30" id="30"/>
          <p:cNvSpPr txBox="true"/>
          <p:nvPr/>
        </p:nvSpPr>
        <p:spPr>
          <a:xfrm rot="0">
            <a:off x="15141664" y="2388930"/>
            <a:ext cx="2767274" cy="3517903"/>
          </a:xfrm>
          <a:prstGeom prst="rect">
            <a:avLst/>
          </a:prstGeom>
        </p:spPr>
        <p:txBody>
          <a:bodyPr anchor="t" rtlCol="false" tIns="0" lIns="0" bIns="0" rIns="0">
            <a:spAutoFit/>
          </a:bodyPr>
          <a:lstStyle/>
          <a:p>
            <a:pPr>
              <a:lnSpc>
                <a:spcPts val="2591"/>
              </a:lnSpc>
            </a:pPr>
            <a:r>
              <a:rPr lang="en-US" sz="1851" spc="59">
                <a:solidFill>
                  <a:srgbClr val="FFFFFF"/>
                </a:solidFill>
                <a:latin typeface="Now Bold"/>
              </a:rPr>
              <a:t>hysical Security:</a:t>
            </a:r>
          </a:p>
          <a:p>
            <a:pPr marL="399667" indent="-199833" lvl="1">
              <a:lnSpc>
                <a:spcPts val="2591"/>
              </a:lnSpc>
              <a:spcBef>
                <a:spcPct val="0"/>
              </a:spcBef>
              <a:buFont typeface="Arial"/>
              <a:buChar char="•"/>
            </a:pPr>
            <a:r>
              <a:rPr lang="en-US" sz="1851" spc="59">
                <a:solidFill>
                  <a:srgbClr val="FFFFFF"/>
                </a:solidFill>
                <a:latin typeface="Now"/>
              </a:rPr>
              <a:t>Tradi</a:t>
            </a:r>
            <a:r>
              <a:rPr lang="en-US" sz="1851" spc="59">
                <a:solidFill>
                  <a:srgbClr val="FFFFFF"/>
                </a:solidFill>
                <a:latin typeface="Now"/>
              </a:rPr>
              <a:t>tional physical security measures, including surveillance cameras, alarms, and access controls, protect against theft or unauthorized entry.</a:t>
            </a:r>
          </a:p>
          <a:p>
            <a:pPr marL="0" indent="0" lvl="0">
              <a:lnSpc>
                <a:spcPts val="2308"/>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5667826" y="4555226"/>
            <a:ext cx="9860839" cy="2206687"/>
          </a:xfrm>
          <a:prstGeom prst="rect">
            <a:avLst/>
          </a:prstGeom>
        </p:spPr>
        <p:txBody>
          <a:bodyPr anchor="t" rtlCol="false" tIns="0" lIns="0" bIns="0" rIns="0">
            <a:spAutoFit/>
          </a:bodyPr>
          <a:lstStyle/>
          <a:p>
            <a:pPr>
              <a:lnSpc>
                <a:spcPts val="8876"/>
              </a:lnSpc>
            </a:pPr>
            <a:r>
              <a:rPr lang="en-US" sz="6340">
                <a:solidFill>
                  <a:srgbClr val="000000"/>
                </a:solidFill>
                <a:latin typeface="Gochi Hand"/>
              </a:rPr>
              <a:t> Billing in RamallahGo </a:t>
            </a:r>
          </a:p>
          <a:p>
            <a:pPr algn="l">
              <a:lnSpc>
                <a:spcPts val="8876"/>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17"/>
            <a:ext cx="4905185" cy="1938242"/>
          </a:xfrm>
          <a:custGeom>
            <a:avLst/>
            <a:gdLst/>
            <a:ahLst/>
            <a:cxnLst/>
            <a:rect r="r" b="b" t="t" l="l"/>
            <a:pathLst>
              <a:path h="1938242" w="4905185">
                <a:moveTo>
                  <a:pt x="0" y="0"/>
                </a:moveTo>
                <a:lnTo>
                  <a:pt x="4905184" y="0"/>
                </a:lnTo>
                <a:lnTo>
                  <a:pt x="4905184" y="1938242"/>
                </a:lnTo>
                <a:lnTo>
                  <a:pt x="0" y="1938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061567" y="3201202"/>
            <a:ext cx="10163170" cy="5197952"/>
          </a:xfrm>
          <a:prstGeom prst="rect">
            <a:avLst/>
          </a:prstGeom>
        </p:spPr>
        <p:txBody>
          <a:bodyPr anchor="t" rtlCol="false" tIns="0" lIns="0" bIns="0" rIns="0">
            <a:spAutoFit/>
          </a:bodyPr>
          <a:lstStyle/>
          <a:p>
            <a:pPr>
              <a:lnSpc>
                <a:spcPts val="4637"/>
              </a:lnSpc>
            </a:pPr>
            <a:r>
              <a:rPr lang="en-US" sz="2909">
                <a:solidFill>
                  <a:srgbClr val="000000"/>
                </a:solidFill>
                <a:latin typeface="Now"/>
              </a:rPr>
              <a:t>Automatic Billing:</a:t>
            </a:r>
          </a:p>
          <a:p>
            <a:pPr>
              <a:lnSpc>
                <a:spcPts val="4637"/>
              </a:lnSpc>
            </a:pPr>
          </a:p>
          <a:p>
            <a:pPr marL="628105" indent="-314053" lvl="1">
              <a:lnSpc>
                <a:spcPts val="4637"/>
              </a:lnSpc>
              <a:buFont typeface="Arial"/>
              <a:buChar char="•"/>
            </a:pPr>
            <a:r>
              <a:rPr lang="en-US" sz="2909">
                <a:solidFill>
                  <a:srgbClr val="000000"/>
                </a:solidFill>
                <a:latin typeface="Now"/>
              </a:rPr>
              <a:t>"Just Walk</a:t>
            </a:r>
            <a:r>
              <a:rPr lang="en-US" sz="2909">
                <a:solidFill>
                  <a:srgbClr val="000000"/>
                </a:solidFill>
                <a:latin typeface="Now"/>
              </a:rPr>
              <a:t> Out" technology automatically detects items taken by customers and adds them to a virtual cart.</a:t>
            </a:r>
          </a:p>
          <a:p>
            <a:pPr marL="628105" indent="-314053" lvl="1">
              <a:lnSpc>
                <a:spcPts val="4637"/>
              </a:lnSpc>
              <a:buFont typeface="Arial"/>
              <a:buChar char="•"/>
            </a:pPr>
            <a:r>
              <a:rPr lang="en-US" sz="2909">
                <a:solidFill>
                  <a:srgbClr val="000000"/>
                </a:solidFill>
                <a:latin typeface="Now"/>
              </a:rPr>
              <a:t>Customers are automatically billed for their items when they exit the store, eliminating the need for traditional checkout.</a:t>
            </a:r>
          </a:p>
          <a:p>
            <a:pPr algn="l">
              <a:lnSpc>
                <a:spcPts val="4637"/>
              </a:lnSpc>
            </a:pPr>
          </a:p>
        </p:txBody>
      </p:sp>
      <p:sp>
        <p:nvSpPr>
          <p:cNvPr name="TextBox 11" id="11"/>
          <p:cNvSpPr txBox="true"/>
          <p:nvPr/>
        </p:nvSpPr>
        <p:spPr>
          <a:xfrm rot="0">
            <a:off x="5381565" y="2152269"/>
            <a:ext cx="8345788" cy="2432037"/>
          </a:xfrm>
          <a:prstGeom prst="rect">
            <a:avLst/>
          </a:prstGeom>
        </p:spPr>
        <p:txBody>
          <a:bodyPr anchor="t" rtlCol="false" tIns="0" lIns="0" bIns="0" rIns="0">
            <a:spAutoFit/>
          </a:bodyPr>
          <a:lstStyle/>
          <a:p>
            <a:pPr>
              <a:lnSpc>
                <a:spcPts val="9800"/>
              </a:lnSpc>
            </a:pPr>
            <a:r>
              <a:rPr lang="en-US" sz="7000" spc="42">
                <a:solidFill>
                  <a:srgbClr val="000000"/>
                </a:solidFill>
                <a:latin typeface="IBM Plex Sans Condensed"/>
              </a:rPr>
              <a:t> Billing in Ramallah Go</a:t>
            </a:r>
          </a:p>
          <a:p>
            <a:pPr algn="l">
              <a:lnSpc>
                <a:spcPts val="980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E4FF97"/>
            </a:solidFill>
          </p:spPr>
        </p:sp>
      </p:grpSp>
      <p:sp>
        <p:nvSpPr>
          <p:cNvPr name="Freeform 6" id="6"/>
          <p:cNvSpPr/>
          <p:nvPr/>
        </p:nvSpPr>
        <p:spPr>
          <a:xfrm flipH="false" flipV="false" rot="0">
            <a:off x="6285243" y="6015018"/>
            <a:ext cx="5752709" cy="711175"/>
          </a:xfrm>
          <a:custGeom>
            <a:avLst/>
            <a:gdLst/>
            <a:ahLst/>
            <a:cxnLst/>
            <a:rect r="r" b="b" t="t" l="l"/>
            <a:pathLst>
              <a:path h="711175" w="5752709">
                <a:moveTo>
                  <a:pt x="0" y="0"/>
                </a:moveTo>
                <a:lnTo>
                  <a:pt x="5752709" y="0"/>
                </a:lnTo>
                <a:lnTo>
                  <a:pt x="5752709" y="711175"/>
                </a:lnTo>
                <a:lnTo>
                  <a:pt x="0" y="7111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a:grpSpLocks noChangeAspect="true"/>
          </p:cNvGrpSpPr>
          <p:nvPr/>
        </p:nvGrpSpPr>
        <p:grpSpPr>
          <a:xfrm rot="0">
            <a:off x="12374823" y="5860790"/>
            <a:ext cx="3153842" cy="2948778"/>
            <a:chOff x="0" y="0"/>
            <a:chExt cx="3153842" cy="2948775"/>
          </a:xfrm>
        </p:grpSpPr>
        <p:sp>
          <p:nvSpPr>
            <p:cNvPr name="Freeform 8" id="8"/>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FF6BBE"/>
            </a:solidFill>
          </p:spPr>
        </p:sp>
      </p:grpSp>
      <p:sp>
        <p:nvSpPr>
          <p:cNvPr name="TextBox 9" id="9"/>
          <p:cNvSpPr txBox="true"/>
          <p:nvPr/>
        </p:nvSpPr>
        <p:spPr>
          <a:xfrm rot="0">
            <a:off x="6484020" y="4368270"/>
            <a:ext cx="5319827" cy="1391745"/>
          </a:xfrm>
          <a:prstGeom prst="rect">
            <a:avLst/>
          </a:prstGeom>
        </p:spPr>
        <p:txBody>
          <a:bodyPr anchor="t" rtlCol="false" tIns="0" lIns="0" bIns="0" rIns="0">
            <a:spAutoFit/>
          </a:bodyPr>
          <a:lstStyle/>
          <a:p>
            <a:pPr algn="just">
              <a:lnSpc>
                <a:spcPts val="5167"/>
              </a:lnSpc>
            </a:pPr>
            <a:r>
              <a:rPr lang="en-US" sz="6356">
                <a:solidFill>
                  <a:srgbClr val="000000"/>
                </a:solidFill>
                <a:latin typeface="Gochi Hand"/>
              </a:rPr>
              <a:t>How can we use Ramallah Go ? </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17"/>
            <a:ext cx="4905185" cy="1938242"/>
          </a:xfrm>
          <a:custGeom>
            <a:avLst/>
            <a:gdLst/>
            <a:ahLst/>
            <a:cxnLst/>
            <a:rect r="r" b="b" t="t" l="l"/>
            <a:pathLst>
              <a:path h="1938242" w="4905185">
                <a:moveTo>
                  <a:pt x="0" y="0"/>
                </a:moveTo>
                <a:lnTo>
                  <a:pt x="4905184" y="0"/>
                </a:lnTo>
                <a:lnTo>
                  <a:pt x="4905184" y="1938242"/>
                </a:lnTo>
                <a:lnTo>
                  <a:pt x="0" y="1938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061567" y="3201202"/>
            <a:ext cx="10163170" cy="4616927"/>
          </a:xfrm>
          <a:prstGeom prst="rect">
            <a:avLst/>
          </a:prstGeom>
        </p:spPr>
        <p:txBody>
          <a:bodyPr anchor="t" rtlCol="false" tIns="0" lIns="0" bIns="0" rIns="0">
            <a:spAutoFit/>
          </a:bodyPr>
          <a:lstStyle/>
          <a:p>
            <a:pPr>
              <a:lnSpc>
                <a:spcPts val="4637"/>
              </a:lnSpc>
            </a:pPr>
            <a:r>
              <a:rPr lang="en-US" sz="2909">
                <a:solidFill>
                  <a:srgbClr val="000000"/>
                </a:solidFill>
                <a:latin typeface="Now"/>
              </a:rPr>
              <a:t>Receipts and Notifications:</a:t>
            </a:r>
          </a:p>
          <a:p>
            <a:pPr>
              <a:lnSpc>
                <a:spcPts val="4637"/>
              </a:lnSpc>
            </a:pPr>
          </a:p>
          <a:p>
            <a:pPr marL="628105" indent="-314053" lvl="1">
              <a:lnSpc>
                <a:spcPts val="4637"/>
              </a:lnSpc>
              <a:buFont typeface="Arial"/>
              <a:buChar char="•"/>
            </a:pPr>
            <a:r>
              <a:rPr lang="en-US" sz="2909">
                <a:solidFill>
                  <a:srgbClr val="000000"/>
                </a:solidFill>
                <a:latin typeface="Now"/>
              </a:rPr>
              <a:t>Di</a:t>
            </a:r>
            <a:r>
              <a:rPr lang="en-US" sz="2909">
                <a:solidFill>
                  <a:srgbClr val="000000"/>
                </a:solidFill>
                <a:latin typeface="Now"/>
              </a:rPr>
              <a:t>gital receipts are sent through the Ramallah Go app, providing details of purchased items and the total cost.</a:t>
            </a:r>
          </a:p>
          <a:p>
            <a:pPr marL="628105" indent="-314053" lvl="1">
              <a:lnSpc>
                <a:spcPts val="4637"/>
              </a:lnSpc>
              <a:buFont typeface="Arial"/>
              <a:buChar char="•"/>
            </a:pPr>
            <a:r>
              <a:rPr lang="en-US" sz="2909">
                <a:solidFill>
                  <a:srgbClr val="000000"/>
                </a:solidFill>
                <a:latin typeface="Now"/>
              </a:rPr>
              <a:t>Email notifications for Ramallah Go purchases can be enabled.</a:t>
            </a:r>
          </a:p>
          <a:p>
            <a:pPr algn="l">
              <a:lnSpc>
                <a:spcPts val="4637"/>
              </a:lnSpc>
            </a:pPr>
          </a:p>
        </p:txBody>
      </p:sp>
      <p:sp>
        <p:nvSpPr>
          <p:cNvPr name="TextBox 11" id="11"/>
          <p:cNvSpPr txBox="true"/>
          <p:nvPr/>
        </p:nvSpPr>
        <p:spPr>
          <a:xfrm rot="0">
            <a:off x="5381565" y="2152269"/>
            <a:ext cx="8345788" cy="2432037"/>
          </a:xfrm>
          <a:prstGeom prst="rect">
            <a:avLst/>
          </a:prstGeom>
        </p:spPr>
        <p:txBody>
          <a:bodyPr anchor="t" rtlCol="false" tIns="0" lIns="0" bIns="0" rIns="0">
            <a:spAutoFit/>
          </a:bodyPr>
          <a:lstStyle/>
          <a:p>
            <a:pPr>
              <a:lnSpc>
                <a:spcPts val="9800"/>
              </a:lnSpc>
            </a:pPr>
            <a:r>
              <a:rPr lang="en-US" sz="7000" spc="42">
                <a:solidFill>
                  <a:srgbClr val="000000"/>
                </a:solidFill>
                <a:latin typeface="IBM Plex Sans Condensed"/>
              </a:rPr>
              <a:t> Billing in Ramallah Go</a:t>
            </a:r>
          </a:p>
          <a:p>
            <a:pPr algn="l">
              <a:lnSpc>
                <a:spcPts val="9800"/>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17"/>
            <a:ext cx="4905185" cy="1938242"/>
          </a:xfrm>
          <a:custGeom>
            <a:avLst/>
            <a:gdLst/>
            <a:ahLst/>
            <a:cxnLst/>
            <a:rect r="r" b="b" t="t" l="l"/>
            <a:pathLst>
              <a:path h="1938242" w="4905185">
                <a:moveTo>
                  <a:pt x="0" y="0"/>
                </a:moveTo>
                <a:lnTo>
                  <a:pt x="4905184" y="0"/>
                </a:lnTo>
                <a:lnTo>
                  <a:pt x="4905184" y="1938242"/>
                </a:lnTo>
                <a:lnTo>
                  <a:pt x="0" y="1938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061567" y="3201202"/>
            <a:ext cx="10163170" cy="5778977"/>
          </a:xfrm>
          <a:prstGeom prst="rect">
            <a:avLst/>
          </a:prstGeom>
        </p:spPr>
        <p:txBody>
          <a:bodyPr anchor="t" rtlCol="false" tIns="0" lIns="0" bIns="0" rIns="0">
            <a:spAutoFit/>
          </a:bodyPr>
          <a:lstStyle/>
          <a:p>
            <a:pPr>
              <a:lnSpc>
                <a:spcPts val="4637"/>
              </a:lnSpc>
            </a:pPr>
            <a:r>
              <a:rPr lang="en-US" sz="2909">
                <a:solidFill>
                  <a:srgbClr val="000000"/>
                </a:solidFill>
                <a:latin typeface="Now"/>
              </a:rPr>
              <a:t>Dispute Resolution:</a:t>
            </a:r>
          </a:p>
          <a:p>
            <a:pPr marL="628105" indent="-314053" lvl="1">
              <a:lnSpc>
                <a:spcPts val="4637"/>
              </a:lnSpc>
              <a:buFont typeface="Arial"/>
              <a:buChar char="•"/>
            </a:pPr>
            <a:r>
              <a:rPr lang="en-US" sz="2909">
                <a:solidFill>
                  <a:srgbClr val="000000"/>
                </a:solidFill>
                <a:latin typeface="Now"/>
              </a:rPr>
              <a:t>Cus</a:t>
            </a:r>
            <a:r>
              <a:rPr lang="en-US" sz="2909">
                <a:solidFill>
                  <a:srgbClr val="000000"/>
                </a:solidFill>
                <a:latin typeface="Now"/>
              </a:rPr>
              <a:t>tomers can contact RamallahGo customer support to resolve any billing discrepancies or issues.</a:t>
            </a:r>
          </a:p>
          <a:p>
            <a:pPr>
              <a:lnSpc>
                <a:spcPts val="4637"/>
              </a:lnSpc>
            </a:pPr>
          </a:p>
          <a:p>
            <a:pPr>
              <a:lnSpc>
                <a:spcPts val="4637"/>
              </a:lnSpc>
            </a:pPr>
            <a:r>
              <a:rPr lang="en-US" sz="2909">
                <a:solidFill>
                  <a:srgbClr val="000000"/>
                </a:solidFill>
                <a:latin typeface="Now"/>
              </a:rPr>
              <a:t>Account Management:</a:t>
            </a:r>
          </a:p>
          <a:p>
            <a:pPr marL="628105" indent="-314053" lvl="1">
              <a:lnSpc>
                <a:spcPts val="4637"/>
              </a:lnSpc>
              <a:buFont typeface="Arial"/>
              <a:buChar char="•"/>
            </a:pPr>
            <a:r>
              <a:rPr lang="en-US" sz="2909">
                <a:solidFill>
                  <a:srgbClr val="000000"/>
                </a:solidFill>
                <a:latin typeface="Now"/>
              </a:rPr>
              <a:t>Billing information is managed through the customer's RamallahGo account, allowing the review of past transactions, payment methods, and billing details.</a:t>
            </a:r>
          </a:p>
          <a:p>
            <a:pPr algn="l">
              <a:lnSpc>
                <a:spcPts val="4637"/>
              </a:lnSpc>
            </a:pPr>
          </a:p>
        </p:txBody>
      </p:sp>
      <p:sp>
        <p:nvSpPr>
          <p:cNvPr name="TextBox 11" id="11"/>
          <p:cNvSpPr txBox="true"/>
          <p:nvPr/>
        </p:nvSpPr>
        <p:spPr>
          <a:xfrm rot="0">
            <a:off x="5381565" y="2152269"/>
            <a:ext cx="8345788" cy="2432037"/>
          </a:xfrm>
          <a:prstGeom prst="rect">
            <a:avLst/>
          </a:prstGeom>
        </p:spPr>
        <p:txBody>
          <a:bodyPr anchor="t" rtlCol="false" tIns="0" lIns="0" bIns="0" rIns="0">
            <a:spAutoFit/>
          </a:bodyPr>
          <a:lstStyle/>
          <a:p>
            <a:pPr>
              <a:lnSpc>
                <a:spcPts val="9800"/>
              </a:lnSpc>
            </a:pPr>
            <a:r>
              <a:rPr lang="en-US" sz="7000" spc="42">
                <a:solidFill>
                  <a:srgbClr val="000000"/>
                </a:solidFill>
                <a:latin typeface="IBM Plex Sans Condensed"/>
              </a:rPr>
              <a:t> Billing in Ramallah Go</a:t>
            </a:r>
          </a:p>
          <a:p>
            <a:pPr algn="l">
              <a:lnSpc>
                <a:spcPts val="9800"/>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17"/>
            <a:ext cx="4905185" cy="1938242"/>
          </a:xfrm>
          <a:custGeom>
            <a:avLst/>
            <a:gdLst/>
            <a:ahLst/>
            <a:cxnLst/>
            <a:rect r="r" b="b" t="t" l="l"/>
            <a:pathLst>
              <a:path h="1938242" w="4905185">
                <a:moveTo>
                  <a:pt x="0" y="0"/>
                </a:moveTo>
                <a:lnTo>
                  <a:pt x="4905184" y="0"/>
                </a:lnTo>
                <a:lnTo>
                  <a:pt x="4905184" y="1938242"/>
                </a:lnTo>
                <a:lnTo>
                  <a:pt x="0" y="1938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061567" y="3201202"/>
            <a:ext cx="10163170" cy="2873852"/>
          </a:xfrm>
          <a:prstGeom prst="rect">
            <a:avLst/>
          </a:prstGeom>
        </p:spPr>
        <p:txBody>
          <a:bodyPr anchor="t" rtlCol="false" tIns="0" lIns="0" bIns="0" rIns="0">
            <a:spAutoFit/>
          </a:bodyPr>
          <a:lstStyle/>
          <a:p>
            <a:pPr>
              <a:lnSpc>
                <a:spcPts val="4637"/>
              </a:lnSpc>
            </a:pPr>
            <a:r>
              <a:rPr lang="en-US" sz="2909">
                <a:solidFill>
                  <a:srgbClr val="000000"/>
                </a:solidFill>
                <a:latin typeface="Now"/>
              </a:rPr>
              <a:t>Payment Methods:</a:t>
            </a:r>
          </a:p>
          <a:p>
            <a:pPr marL="628105" indent="-314053" lvl="1">
              <a:lnSpc>
                <a:spcPts val="4637"/>
              </a:lnSpc>
              <a:buFont typeface="Arial"/>
              <a:buChar char="•"/>
            </a:pPr>
            <a:r>
              <a:rPr lang="en-US" sz="2909">
                <a:solidFill>
                  <a:srgbClr val="000000"/>
                </a:solidFill>
                <a:latin typeface="Now"/>
              </a:rPr>
              <a:t>Cus</a:t>
            </a:r>
            <a:r>
              <a:rPr lang="en-US" sz="2909">
                <a:solidFill>
                  <a:srgbClr val="000000"/>
                </a:solidFill>
                <a:latin typeface="Now"/>
              </a:rPr>
              <a:t>tomers can link various payment methods to their Ramallah Go account, including credit cards, debit cards, Ramallah gift cards, and Ramallah Pay.</a:t>
            </a:r>
          </a:p>
          <a:p>
            <a:pPr algn="l">
              <a:lnSpc>
                <a:spcPts val="4637"/>
              </a:lnSpc>
            </a:pPr>
          </a:p>
        </p:txBody>
      </p:sp>
      <p:sp>
        <p:nvSpPr>
          <p:cNvPr name="TextBox 11" id="11"/>
          <p:cNvSpPr txBox="true"/>
          <p:nvPr/>
        </p:nvSpPr>
        <p:spPr>
          <a:xfrm rot="0">
            <a:off x="5381565" y="2152269"/>
            <a:ext cx="8345788" cy="2432037"/>
          </a:xfrm>
          <a:prstGeom prst="rect">
            <a:avLst/>
          </a:prstGeom>
        </p:spPr>
        <p:txBody>
          <a:bodyPr anchor="t" rtlCol="false" tIns="0" lIns="0" bIns="0" rIns="0">
            <a:spAutoFit/>
          </a:bodyPr>
          <a:lstStyle/>
          <a:p>
            <a:pPr>
              <a:lnSpc>
                <a:spcPts val="9800"/>
              </a:lnSpc>
            </a:pPr>
            <a:r>
              <a:rPr lang="en-US" sz="7000" spc="42">
                <a:solidFill>
                  <a:srgbClr val="000000"/>
                </a:solidFill>
                <a:latin typeface="IBM Plex Sans Condensed"/>
              </a:rPr>
              <a:t> Billing in Ramallah Go</a:t>
            </a:r>
          </a:p>
          <a:p>
            <a:pPr algn="l">
              <a:lnSpc>
                <a:spcPts val="9800"/>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6579993" y="4555226"/>
            <a:ext cx="6552457" cy="2206687"/>
          </a:xfrm>
          <a:prstGeom prst="rect">
            <a:avLst/>
          </a:prstGeom>
        </p:spPr>
        <p:txBody>
          <a:bodyPr anchor="t" rtlCol="false" tIns="0" lIns="0" bIns="0" rIns="0">
            <a:spAutoFit/>
          </a:bodyPr>
          <a:lstStyle/>
          <a:p>
            <a:pPr>
              <a:lnSpc>
                <a:spcPts val="8876"/>
              </a:lnSpc>
            </a:pPr>
            <a:r>
              <a:rPr lang="en-US" sz="6340">
                <a:solidFill>
                  <a:srgbClr val="000000"/>
                </a:solidFill>
                <a:latin typeface="Gochi Hand"/>
              </a:rPr>
              <a:t>Execution Plan </a:t>
            </a:r>
          </a:p>
          <a:p>
            <a:pPr algn="l">
              <a:lnSpc>
                <a:spcPts val="8876"/>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17"/>
            <a:ext cx="4905185" cy="1938242"/>
          </a:xfrm>
          <a:custGeom>
            <a:avLst/>
            <a:gdLst/>
            <a:ahLst/>
            <a:cxnLst/>
            <a:rect r="r" b="b" t="t" l="l"/>
            <a:pathLst>
              <a:path h="1938242" w="4905185">
                <a:moveTo>
                  <a:pt x="0" y="0"/>
                </a:moveTo>
                <a:lnTo>
                  <a:pt x="4905184" y="0"/>
                </a:lnTo>
                <a:lnTo>
                  <a:pt x="4905184" y="1938242"/>
                </a:lnTo>
                <a:lnTo>
                  <a:pt x="0" y="1938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061567" y="3782227"/>
            <a:ext cx="10163170" cy="4616927"/>
          </a:xfrm>
          <a:prstGeom prst="rect">
            <a:avLst/>
          </a:prstGeom>
        </p:spPr>
        <p:txBody>
          <a:bodyPr anchor="t" rtlCol="false" tIns="0" lIns="0" bIns="0" rIns="0">
            <a:spAutoFit/>
          </a:bodyPr>
          <a:lstStyle/>
          <a:p>
            <a:pPr>
              <a:lnSpc>
                <a:spcPts val="4637"/>
              </a:lnSpc>
            </a:pPr>
            <a:r>
              <a:rPr lang="en-US" sz="2909">
                <a:solidFill>
                  <a:srgbClr val="000000"/>
                </a:solidFill>
                <a:latin typeface="Now"/>
              </a:rPr>
              <a:t>1. **Market research and feasibility studies</a:t>
            </a:r>
          </a:p>
          <a:p>
            <a:pPr>
              <a:lnSpc>
                <a:spcPts val="4637"/>
              </a:lnSpc>
            </a:pPr>
            <a:r>
              <a:rPr lang="en-US" sz="2909">
                <a:solidFill>
                  <a:srgbClr val="000000"/>
                </a:solidFill>
                <a:latin typeface="Now"/>
              </a:rPr>
              <a:t>2. **Infrastructure development</a:t>
            </a:r>
          </a:p>
          <a:p>
            <a:pPr>
              <a:lnSpc>
                <a:spcPts val="4637"/>
              </a:lnSpc>
            </a:pPr>
            <a:r>
              <a:rPr lang="en-US" sz="2909">
                <a:solidFill>
                  <a:srgbClr val="000000"/>
                </a:solidFill>
                <a:latin typeface="Now"/>
              </a:rPr>
              <a:t>3. **Regulation Compliance</a:t>
            </a:r>
          </a:p>
          <a:p>
            <a:pPr>
              <a:lnSpc>
                <a:spcPts val="4637"/>
              </a:lnSpc>
            </a:pPr>
            <a:r>
              <a:rPr lang="en-US" sz="2909">
                <a:solidFill>
                  <a:srgbClr val="000000"/>
                </a:solidFill>
                <a:latin typeface="Now"/>
              </a:rPr>
              <a:t>4. **Technological Adaptation</a:t>
            </a:r>
          </a:p>
          <a:p>
            <a:pPr>
              <a:lnSpc>
                <a:spcPts val="4637"/>
              </a:lnSpc>
            </a:pPr>
            <a:r>
              <a:rPr lang="en-US" sz="2909">
                <a:solidFill>
                  <a:srgbClr val="000000"/>
                </a:solidFill>
                <a:latin typeface="Now"/>
              </a:rPr>
              <a:t>5. **Cultural sensitivity</a:t>
            </a:r>
          </a:p>
          <a:p>
            <a:pPr>
              <a:lnSpc>
                <a:spcPts val="4637"/>
              </a:lnSpc>
            </a:pPr>
            <a:r>
              <a:rPr lang="en-US" sz="2909">
                <a:solidFill>
                  <a:srgbClr val="000000"/>
                </a:solidFill>
                <a:latin typeface="Now"/>
              </a:rPr>
              <a:t>6. **Supply Chain and Inventory Management</a:t>
            </a:r>
          </a:p>
          <a:p>
            <a:pPr>
              <a:lnSpc>
                <a:spcPts val="4637"/>
              </a:lnSpc>
            </a:pPr>
          </a:p>
          <a:p>
            <a:pPr algn="l">
              <a:lnSpc>
                <a:spcPts val="4637"/>
              </a:lnSpc>
            </a:pPr>
          </a:p>
        </p:txBody>
      </p:sp>
      <p:sp>
        <p:nvSpPr>
          <p:cNvPr name="TextBox 11" id="11"/>
          <p:cNvSpPr txBox="true"/>
          <p:nvPr/>
        </p:nvSpPr>
        <p:spPr>
          <a:xfrm rot="0">
            <a:off x="6030303" y="2052504"/>
            <a:ext cx="6227395" cy="2432037"/>
          </a:xfrm>
          <a:prstGeom prst="rect">
            <a:avLst/>
          </a:prstGeom>
        </p:spPr>
        <p:txBody>
          <a:bodyPr anchor="t" rtlCol="false" tIns="0" lIns="0" bIns="0" rIns="0">
            <a:spAutoFit/>
          </a:bodyPr>
          <a:lstStyle/>
          <a:p>
            <a:pPr>
              <a:lnSpc>
                <a:spcPts val="9800"/>
              </a:lnSpc>
            </a:pPr>
            <a:r>
              <a:rPr lang="en-US" sz="7000" spc="42">
                <a:solidFill>
                  <a:srgbClr val="000000"/>
                </a:solidFill>
                <a:latin typeface="IBM Plex Sans Condensed"/>
              </a:rPr>
              <a:t>Execution Plan </a:t>
            </a:r>
          </a:p>
          <a:p>
            <a:pPr algn="l">
              <a:lnSpc>
                <a:spcPts val="9800"/>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17"/>
            <a:ext cx="4905185" cy="1938242"/>
          </a:xfrm>
          <a:custGeom>
            <a:avLst/>
            <a:gdLst/>
            <a:ahLst/>
            <a:cxnLst/>
            <a:rect r="r" b="b" t="t" l="l"/>
            <a:pathLst>
              <a:path h="1938242" w="4905185">
                <a:moveTo>
                  <a:pt x="0" y="0"/>
                </a:moveTo>
                <a:lnTo>
                  <a:pt x="4905184" y="0"/>
                </a:lnTo>
                <a:lnTo>
                  <a:pt x="4905184" y="1938242"/>
                </a:lnTo>
                <a:lnTo>
                  <a:pt x="0" y="1938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061567" y="3204993"/>
            <a:ext cx="10163170" cy="5778977"/>
          </a:xfrm>
          <a:prstGeom prst="rect">
            <a:avLst/>
          </a:prstGeom>
        </p:spPr>
        <p:txBody>
          <a:bodyPr anchor="t" rtlCol="false" tIns="0" lIns="0" bIns="0" rIns="0">
            <a:spAutoFit/>
          </a:bodyPr>
          <a:lstStyle/>
          <a:p>
            <a:pPr>
              <a:lnSpc>
                <a:spcPts val="4637"/>
              </a:lnSpc>
            </a:pPr>
            <a:r>
              <a:rPr lang="en-US" sz="2909">
                <a:solidFill>
                  <a:srgbClr val="000000"/>
                </a:solidFill>
                <a:latin typeface="Now"/>
              </a:rPr>
              <a:t>7. **Security and anti-theft</a:t>
            </a:r>
          </a:p>
          <a:p>
            <a:pPr>
              <a:lnSpc>
                <a:spcPts val="4637"/>
              </a:lnSpc>
            </a:pPr>
            <a:r>
              <a:rPr lang="en-US" sz="2909">
                <a:solidFill>
                  <a:srgbClr val="000000"/>
                </a:solidFill>
                <a:latin typeface="Now"/>
              </a:rPr>
              <a:t>8. **Consumer education</a:t>
            </a:r>
          </a:p>
          <a:p>
            <a:pPr>
              <a:lnSpc>
                <a:spcPts val="4637"/>
              </a:lnSpc>
            </a:pPr>
            <a:r>
              <a:rPr lang="en-US" sz="2909">
                <a:solidFill>
                  <a:srgbClr val="000000"/>
                </a:solidFill>
                <a:latin typeface="Now"/>
              </a:rPr>
              <a:t>9. **Testing and experimenting</a:t>
            </a:r>
          </a:p>
          <a:p>
            <a:pPr>
              <a:lnSpc>
                <a:spcPts val="4637"/>
              </a:lnSpc>
            </a:pPr>
            <a:r>
              <a:rPr lang="en-US" sz="2909">
                <a:solidFill>
                  <a:srgbClr val="000000"/>
                </a:solidFill>
                <a:latin typeface="Now"/>
              </a:rPr>
              <a:t>10. **Expansion  </a:t>
            </a:r>
          </a:p>
          <a:p>
            <a:pPr>
              <a:lnSpc>
                <a:spcPts val="4637"/>
              </a:lnSpc>
            </a:pPr>
            <a:r>
              <a:rPr lang="en-US" sz="2909">
                <a:solidFill>
                  <a:srgbClr val="000000"/>
                </a:solidFill>
                <a:latin typeface="Now"/>
              </a:rPr>
              <a:t>11. **Labour Migration</a:t>
            </a:r>
          </a:p>
          <a:p>
            <a:pPr>
              <a:lnSpc>
                <a:spcPts val="4637"/>
              </a:lnSpc>
            </a:pPr>
            <a:r>
              <a:rPr lang="en-US" sz="2909">
                <a:solidFill>
                  <a:srgbClr val="000000"/>
                </a:solidFill>
                <a:latin typeface="Now"/>
              </a:rPr>
              <a:t>12. **Community Participation</a:t>
            </a:r>
          </a:p>
          <a:p>
            <a:pPr>
              <a:lnSpc>
                <a:spcPts val="4637"/>
              </a:lnSpc>
            </a:pPr>
            <a:r>
              <a:rPr lang="en-US" sz="2909">
                <a:solidFill>
                  <a:srgbClr val="000000"/>
                </a:solidFill>
                <a:latin typeface="Now"/>
              </a:rPr>
              <a:t>13. **Monitoring and Adaptation</a:t>
            </a:r>
          </a:p>
          <a:p>
            <a:pPr>
              <a:lnSpc>
                <a:spcPts val="4637"/>
              </a:lnSpc>
            </a:pPr>
            <a:r>
              <a:rPr lang="en-US" sz="2909">
                <a:solidFill>
                  <a:srgbClr val="000000"/>
                </a:solidFill>
                <a:latin typeface="Now"/>
              </a:rPr>
              <a:t>14. **Competition and Innovation</a:t>
            </a:r>
          </a:p>
          <a:p>
            <a:pPr>
              <a:lnSpc>
                <a:spcPts val="4637"/>
              </a:lnSpc>
            </a:pPr>
            <a:r>
              <a:rPr lang="en-US" sz="2909">
                <a:solidFill>
                  <a:srgbClr val="000000"/>
                </a:solidFill>
                <a:latin typeface="Now"/>
              </a:rPr>
              <a:t>15. **Sustainability</a:t>
            </a:r>
          </a:p>
          <a:p>
            <a:pPr algn="l">
              <a:lnSpc>
                <a:spcPts val="4637"/>
              </a:lnSpc>
            </a:pPr>
          </a:p>
        </p:txBody>
      </p:sp>
      <p:sp>
        <p:nvSpPr>
          <p:cNvPr name="TextBox 11" id="11"/>
          <p:cNvSpPr txBox="true"/>
          <p:nvPr/>
        </p:nvSpPr>
        <p:spPr>
          <a:xfrm rot="0">
            <a:off x="6030303" y="2052504"/>
            <a:ext cx="6227395" cy="2432037"/>
          </a:xfrm>
          <a:prstGeom prst="rect">
            <a:avLst/>
          </a:prstGeom>
        </p:spPr>
        <p:txBody>
          <a:bodyPr anchor="t" rtlCol="false" tIns="0" lIns="0" bIns="0" rIns="0">
            <a:spAutoFit/>
          </a:bodyPr>
          <a:lstStyle/>
          <a:p>
            <a:pPr>
              <a:lnSpc>
                <a:spcPts val="9800"/>
              </a:lnSpc>
            </a:pPr>
            <a:r>
              <a:rPr lang="en-US" sz="7000" spc="42">
                <a:solidFill>
                  <a:srgbClr val="000000"/>
                </a:solidFill>
                <a:latin typeface="IBM Plex Sans Condensed"/>
              </a:rPr>
              <a:t>Execution Plan </a:t>
            </a:r>
          </a:p>
          <a:p>
            <a:pPr algn="l">
              <a:lnSpc>
                <a:spcPts val="9800"/>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5923959" y="4771290"/>
            <a:ext cx="7655251" cy="1089499"/>
          </a:xfrm>
          <a:prstGeom prst="rect">
            <a:avLst/>
          </a:prstGeom>
        </p:spPr>
        <p:txBody>
          <a:bodyPr anchor="t" rtlCol="false" tIns="0" lIns="0" bIns="0" rIns="0">
            <a:spAutoFit/>
          </a:bodyPr>
          <a:lstStyle/>
          <a:p>
            <a:pPr algn="l">
              <a:lnSpc>
                <a:spcPts val="8876"/>
              </a:lnSpc>
            </a:pPr>
            <a:r>
              <a:rPr lang="en-US" sz="6340">
                <a:solidFill>
                  <a:srgbClr val="000000"/>
                </a:solidFill>
                <a:latin typeface="Gochi Hand"/>
              </a:rPr>
              <a:t>Proposed Design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114161" y="2272786"/>
            <a:ext cx="12201192" cy="5617953"/>
          </a:xfrm>
          <a:custGeom>
            <a:avLst/>
            <a:gdLst/>
            <a:ahLst/>
            <a:cxnLst/>
            <a:rect r="r" b="b" t="t" l="l"/>
            <a:pathLst>
              <a:path h="5617953" w="12201192">
                <a:moveTo>
                  <a:pt x="0" y="0"/>
                </a:moveTo>
                <a:lnTo>
                  <a:pt x="12201191" y="0"/>
                </a:lnTo>
                <a:lnTo>
                  <a:pt x="12201191" y="5617953"/>
                </a:lnTo>
                <a:lnTo>
                  <a:pt x="0" y="5617953"/>
                </a:lnTo>
                <a:lnTo>
                  <a:pt x="0" y="0"/>
                </a:lnTo>
                <a:close/>
              </a:path>
            </a:pathLst>
          </a:custGeom>
          <a:blipFill>
            <a:blip r:embed="rId10"/>
            <a:stretch>
              <a:fillRect l="-4245" t="0" r="-4245"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6763792" y="4755775"/>
            <a:ext cx="4760417" cy="1089499"/>
          </a:xfrm>
          <a:prstGeom prst="rect">
            <a:avLst/>
          </a:prstGeom>
        </p:spPr>
        <p:txBody>
          <a:bodyPr anchor="t" rtlCol="false" tIns="0" lIns="0" bIns="0" rIns="0">
            <a:spAutoFit/>
          </a:bodyPr>
          <a:lstStyle/>
          <a:p>
            <a:pPr algn="l">
              <a:lnSpc>
                <a:spcPts val="8876"/>
              </a:lnSpc>
            </a:pPr>
            <a:r>
              <a:rPr lang="en-US" sz="6340">
                <a:solidFill>
                  <a:srgbClr val="000000"/>
                </a:solidFill>
                <a:latin typeface="Gochi Hand"/>
              </a:rPr>
              <a:t>Challenges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17"/>
            <a:ext cx="4905185" cy="1938242"/>
          </a:xfrm>
          <a:custGeom>
            <a:avLst/>
            <a:gdLst/>
            <a:ahLst/>
            <a:cxnLst/>
            <a:rect r="r" b="b" t="t" l="l"/>
            <a:pathLst>
              <a:path h="1938242" w="4905185">
                <a:moveTo>
                  <a:pt x="0" y="0"/>
                </a:moveTo>
                <a:lnTo>
                  <a:pt x="4905184" y="0"/>
                </a:lnTo>
                <a:lnTo>
                  <a:pt x="4905184" y="1938242"/>
                </a:lnTo>
                <a:lnTo>
                  <a:pt x="0" y="1938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4081162" y="2696108"/>
            <a:ext cx="6470866" cy="5778977"/>
          </a:xfrm>
          <a:prstGeom prst="rect">
            <a:avLst/>
          </a:prstGeom>
        </p:spPr>
        <p:txBody>
          <a:bodyPr anchor="t" rtlCol="false" tIns="0" lIns="0" bIns="0" rIns="0">
            <a:spAutoFit/>
          </a:bodyPr>
          <a:lstStyle/>
          <a:p>
            <a:pPr>
              <a:lnSpc>
                <a:spcPts val="4637"/>
              </a:lnSpc>
            </a:pPr>
            <a:r>
              <a:rPr lang="en-US" sz="2909">
                <a:solidFill>
                  <a:srgbClr val="000000"/>
                </a:solidFill>
                <a:latin typeface="Now"/>
              </a:rPr>
              <a:t> </a:t>
            </a:r>
          </a:p>
          <a:p>
            <a:pPr>
              <a:lnSpc>
                <a:spcPts val="4637"/>
              </a:lnSpc>
            </a:pPr>
            <a:r>
              <a:rPr lang="en-US" sz="2909">
                <a:solidFill>
                  <a:srgbClr val="000000"/>
                </a:solidFill>
                <a:latin typeface="Now"/>
              </a:rPr>
              <a:t>1. **Infrastructure and Technology</a:t>
            </a:r>
          </a:p>
          <a:p>
            <a:pPr>
              <a:lnSpc>
                <a:spcPts val="4637"/>
              </a:lnSpc>
            </a:pPr>
            <a:r>
              <a:rPr lang="en-US" sz="2909">
                <a:solidFill>
                  <a:srgbClr val="000000"/>
                </a:solidFill>
                <a:latin typeface="Now"/>
              </a:rPr>
              <a:t>2. **Regulatory and Legal Issues</a:t>
            </a:r>
          </a:p>
          <a:p>
            <a:pPr>
              <a:lnSpc>
                <a:spcPts val="4637"/>
              </a:lnSpc>
            </a:pPr>
            <a:r>
              <a:rPr lang="en-US" sz="2909">
                <a:solidFill>
                  <a:srgbClr val="000000"/>
                </a:solidFill>
                <a:latin typeface="Now"/>
              </a:rPr>
              <a:t>3. **Economic Factors</a:t>
            </a:r>
          </a:p>
          <a:p>
            <a:pPr>
              <a:lnSpc>
                <a:spcPts val="4637"/>
              </a:lnSpc>
            </a:pPr>
            <a:r>
              <a:rPr lang="en-US" sz="2909">
                <a:solidFill>
                  <a:srgbClr val="000000"/>
                </a:solidFill>
                <a:latin typeface="Now"/>
              </a:rPr>
              <a:t>4. **Cultural Acceptance</a:t>
            </a:r>
          </a:p>
          <a:p>
            <a:pPr>
              <a:lnSpc>
                <a:spcPts val="4637"/>
              </a:lnSpc>
            </a:pPr>
            <a:r>
              <a:rPr lang="en-US" sz="2909">
                <a:solidFill>
                  <a:srgbClr val="000000"/>
                </a:solidFill>
                <a:latin typeface="Now"/>
              </a:rPr>
              <a:t>5. **Competition</a:t>
            </a:r>
          </a:p>
          <a:p>
            <a:pPr>
              <a:lnSpc>
                <a:spcPts val="4637"/>
              </a:lnSpc>
            </a:pPr>
            <a:r>
              <a:rPr lang="en-US" sz="2909">
                <a:solidFill>
                  <a:srgbClr val="000000"/>
                </a:solidFill>
                <a:latin typeface="Now"/>
              </a:rPr>
              <a:t>6. **Logistics and Supply Chain</a:t>
            </a:r>
          </a:p>
          <a:p>
            <a:pPr>
              <a:lnSpc>
                <a:spcPts val="4637"/>
              </a:lnSpc>
            </a:pPr>
            <a:r>
              <a:rPr lang="en-US" sz="2909">
                <a:solidFill>
                  <a:srgbClr val="000000"/>
                </a:solidFill>
                <a:latin typeface="Now"/>
              </a:rPr>
              <a:t>7. **Security and Theft Prevention</a:t>
            </a:r>
          </a:p>
          <a:p>
            <a:pPr>
              <a:lnSpc>
                <a:spcPts val="4637"/>
              </a:lnSpc>
            </a:pPr>
            <a:r>
              <a:rPr lang="en-US" sz="2909">
                <a:solidFill>
                  <a:srgbClr val="000000"/>
                </a:solidFill>
                <a:latin typeface="Now"/>
              </a:rPr>
              <a:t>8. **Workforce Impact</a:t>
            </a:r>
          </a:p>
          <a:p>
            <a:pPr algn="l">
              <a:lnSpc>
                <a:spcPts val="4637"/>
              </a:lnSpc>
            </a:pPr>
          </a:p>
        </p:txBody>
      </p:sp>
      <p:sp>
        <p:nvSpPr>
          <p:cNvPr name="TextBox 11" id="11"/>
          <p:cNvSpPr txBox="true"/>
          <p:nvPr/>
        </p:nvSpPr>
        <p:spPr>
          <a:xfrm rot="0">
            <a:off x="6760057" y="2146840"/>
            <a:ext cx="4240848" cy="1193787"/>
          </a:xfrm>
          <a:prstGeom prst="rect">
            <a:avLst/>
          </a:prstGeom>
        </p:spPr>
        <p:txBody>
          <a:bodyPr anchor="t" rtlCol="false" tIns="0" lIns="0" bIns="0" rIns="0">
            <a:spAutoFit/>
          </a:bodyPr>
          <a:lstStyle/>
          <a:p>
            <a:pPr algn="l">
              <a:lnSpc>
                <a:spcPts val="9800"/>
              </a:lnSpc>
            </a:pPr>
            <a:r>
              <a:rPr lang="en-US" sz="7000" spc="42">
                <a:solidFill>
                  <a:srgbClr val="000000"/>
                </a:solidFill>
                <a:latin typeface="IBM Plex Sans Condensed"/>
              </a:rPr>
              <a:t>Challenges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0" y="583416"/>
            <a:ext cx="3921652" cy="1729226"/>
          </a:xfrm>
          <a:custGeom>
            <a:avLst/>
            <a:gdLst/>
            <a:ahLst/>
            <a:cxnLst/>
            <a:rect r="r" b="b" t="t" l="l"/>
            <a:pathLst>
              <a:path h="1729226" w="3921652">
                <a:moveTo>
                  <a:pt x="0" y="0"/>
                </a:moveTo>
                <a:lnTo>
                  <a:pt x="3921652" y="0"/>
                </a:lnTo>
                <a:lnTo>
                  <a:pt x="3921652" y="1729225"/>
                </a:lnTo>
                <a:lnTo>
                  <a:pt x="0" y="17292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02003" y="2861834"/>
            <a:ext cx="4498972" cy="6460474"/>
          </a:xfrm>
          <a:custGeom>
            <a:avLst/>
            <a:gdLst/>
            <a:ahLst/>
            <a:cxnLst/>
            <a:rect r="r" b="b" t="t" l="l"/>
            <a:pathLst>
              <a:path h="6460474" w="4498972">
                <a:moveTo>
                  <a:pt x="0" y="0"/>
                </a:moveTo>
                <a:lnTo>
                  <a:pt x="4498971" y="0"/>
                </a:lnTo>
                <a:lnTo>
                  <a:pt x="4498971" y="6460474"/>
                </a:lnTo>
                <a:lnTo>
                  <a:pt x="0" y="64604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894690" y="2861834"/>
            <a:ext cx="4498972" cy="6460474"/>
          </a:xfrm>
          <a:custGeom>
            <a:avLst/>
            <a:gdLst/>
            <a:ahLst/>
            <a:cxnLst/>
            <a:rect r="r" b="b" t="t" l="l"/>
            <a:pathLst>
              <a:path h="6460474" w="4498972">
                <a:moveTo>
                  <a:pt x="0" y="0"/>
                </a:moveTo>
                <a:lnTo>
                  <a:pt x="4498972" y="0"/>
                </a:lnTo>
                <a:lnTo>
                  <a:pt x="4498972" y="6460474"/>
                </a:lnTo>
                <a:lnTo>
                  <a:pt x="0" y="6460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3191049" y="828856"/>
            <a:ext cx="5096951" cy="547030"/>
          </a:xfrm>
          <a:custGeom>
            <a:avLst/>
            <a:gdLst/>
            <a:ahLst/>
            <a:cxnLst/>
            <a:rect r="r" b="b" t="t" l="l"/>
            <a:pathLst>
              <a:path h="547030" w="5096951">
                <a:moveTo>
                  <a:pt x="0" y="0"/>
                </a:moveTo>
                <a:lnTo>
                  <a:pt x="5096951" y="0"/>
                </a:lnTo>
                <a:lnTo>
                  <a:pt x="5096951" y="547030"/>
                </a:lnTo>
                <a:lnTo>
                  <a:pt x="0" y="5470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790178" y="2861834"/>
            <a:ext cx="4498972" cy="6460474"/>
          </a:xfrm>
          <a:custGeom>
            <a:avLst/>
            <a:gdLst/>
            <a:ahLst/>
            <a:cxnLst/>
            <a:rect r="r" b="b" t="t" l="l"/>
            <a:pathLst>
              <a:path h="6460474" w="4498972">
                <a:moveTo>
                  <a:pt x="0" y="0"/>
                </a:moveTo>
                <a:lnTo>
                  <a:pt x="4498972" y="0"/>
                </a:lnTo>
                <a:lnTo>
                  <a:pt x="4498972" y="6460474"/>
                </a:lnTo>
                <a:lnTo>
                  <a:pt x="0" y="64604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2481405" y="5170789"/>
            <a:ext cx="3338427" cy="1188149"/>
          </a:xfrm>
          <a:prstGeom prst="rect">
            <a:avLst/>
          </a:prstGeom>
        </p:spPr>
        <p:txBody>
          <a:bodyPr anchor="t" rtlCol="false" tIns="0" lIns="0" bIns="0" rIns="0">
            <a:spAutoFit/>
          </a:bodyPr>
          <a:lstStyle/>
          <a:p>
            <a:pPr algn="l">
              <a:lnSpc>
                <a:spcPts val="3150"/>
              </a:lnSpc>
            </a:pPr>
            <a:r>
              <a:rPr lang="en-US" sz="2100">
                <a:solidFill>
                  <a:srgbClr val="000000"/>
                </a:solidFill>
                <a:latin typeface="Now"/>
              </a:rPr>
              <a:t>Customers scan the QR code in the store's mobile app upon entry.</a:t>
            </a:r>
          </a:p>
        </p:txBody>
      </p:sp>
      <p:sp>
        <p:nvSpPr>
          <p:cNvPr name="TextBox 9" id="9"/>
          <p:cNvSpPr txBox="true"/>
          <p:nvPr/>
        </p:nvSpPr>
        <p:spPr>
          <a:xfrm rot="0">
            <a:off x="7374093" y="5170789"/>
            <a:ext cx="3421437" cy="2788349"/>
          </a:xfrm>
          <a:prstGeom prst="rect">
            <a:avLst/>
          </a:prstGeom>
        </p:spPr>
        <p:txBody>
          <a:bodyPr anchor="t" rtlCol="false" tIns="0" lIns="0" bIns="0" rIns="0">
            <a:spAutoFit/>
          </a:bodyPr>
          <a:lstStyle/>
          <a:p>
            <a:pPr algn="just">
              <a:lnSpc>
                <a:spcPts val="3150"/>
              </a:lnSpc>
            </a:pPr>
            <a:r>
              <a:rPr lang="en-US" sz="2100">
                <a:solidFill>
                  <a:srgbClr val="000000"/>
                </a:solidFill>
                <a:latin typeface="Now"/>
              </a:rPr>
              <a:t>Then they can choose the items freely.</a:t>
            </a:r>
          </a:p>
          <a:p>
            <a:pPr algn="l">
              <a:lnSpc>
                <a:spcPts val="3150"/>
              </a:lnSpc>
            </a:pPr>
            <a:r>
              <a:rPr lang="en-US" sz="2100">
                <a:solidFill>
                  <a:srgbClr val="000000"/>
                </a:solidFill>
                <a:latin typeface="Now"/>
              </a:rPr>
              <a:t>While customers are in the store and collecting the goods they want, a virtual cart is dynamically created for each shopper.</a:t>
            </a:r>
          </a:p>
        </p:txBody>
      </p:sp>
      <p:sp>
        <p:nvSpPr>
          <p:cNvPr name="TextBox 10" id="10"/>
          <p:cNvSpPr txBox="true"/>
          <p:nvPr/>
        </p:nvSpPr>
        <p:spPr>
          <a:xfrm rot="0">
            <a:off x="12269581" y="5170789"/>
            <a:ext cx="3521450" cy="3987165"/>
          </a:xfrm>
          <a:prstGeom prst="rect">
            <a:avLst/>
          </a:prstGeom>
        </p:spPr>
        <p:txBody>
          <a:bodyPr anchor="t" rtlCol="false" tIns="0" lIns="0" bIns="0" rIns="0">
            <a:spAutoFit/>
          </a:bodyPr>
          <a:lstStyle/>
          <a:p>
            <a:pPr algn="l">
              <a:lnSpc>
                <a:spcPts val="3150"/>
              </a:lnSpc>
            </a:pPr>
            <a:r>
              <a:rPr lang="en-US" sz="2100">
                <a:solidFill>
                  <a:srgbClr val="000000"/>
                </a:solidFill>
                <a:latin typeface="Now"/>
              </a:rPr>
              <a:t>When customers are ready to check out, their selected item fee is automatically applied to their linked Ramallah go accounts. This streamlined checkout process eliminates the need for traditional cashiers or self-checkout machines</a:t>
            </a:r>
          </a:p>
        </p:txBody>
      </p:sp>
      <p:sp>
        <p:nvSpPr>
          <p:cNvPr name="TextBox 11" id="11"/>
          <p:cNvSpPr txBox="true"/>
          <p:nvPr/>
        </p:nvSpPr>
        <p:spPr>
          <a:xfrm rot="0">
            <a:off x="5880212" y="783212"/>
            <a:ext cx="6527929" cy="1404424"/>
          </a:xfrm>
          <a:prstGeom prst="rect">
            <a:avLst/>
          </a:prstGeom>
        </p:spPr>
        <p:txBody>
          <a:bodyPr anchor="t" rtlCol="false" tIns="0" lIns="0" bIns="0" rIns="0">
            <a:spAutoFit/>
          </a:bodyPr>
          <a:lstStyle/>
          <a:p>
            <a:pPr algn="r">
              <a:lnSpc>
                <a:spcPts val="5160"/>
              </a:lnSpc>
            </a:pPr>
            <a:r>
              <a:rPr lang="en-US" sz="6354">
                <a:solidFill>
                  <a:srgbClr val="FFFFFF"/>
                </a:solidFill>
                <a:latin typeface="Gochi Hand"/>
              </a:rPr>
              <a:t>How Can we Use</a:t>
            </a:r>
          </a:p>
          <a:p>
            <a:pPr algn="l">
              <a:lnSpc>
                <a:spcPts val="5160"/>
              </a:lnSpc>
            </a:pPr>
            <a:r>
              <a:rPr lang="en-US" sz="6354">
                <a:solidFill>
                  <a:srgbClr val="FFFFFF"/>
                </a:solidFill>
                <a:latin typeface="Gochi Hand"/>
              </a:rPr>
              <a:t>Ramallah Go</a:t>
            </a:r>
          </a:p>
        </p:txBody>
      </p:sp>
      <p:sp>
        <p:nvSpPr>
          <p:cNvPr name="TextBox 12" id="12"/>
          <p:cNvSpPr txBox="true"/>
          <p:nvPr/>
        </p:nvSpPr>
        <p:spPr>
          <a:xfrm rot="0">
            <a:off x="13757872" y="2948054"/>
            <a:ext cx="560289" cy="1461068"/>
          </a:xfrm>
          <a:prstGeom prst="rect">
            <a:avLst/>
          </a:prstGeom>
        </p:spPr>
        <p:txBody>
          <a:bodyPr anchor="t" rtlCol="false" tIns="0" lIns="0" bIns="0" rIns="0">
            <a:spAutoFit/>
          </a:bodyPr>
          <a:lstStyle/>
          <a:p>
            <a:pPr algn="l">
              <a:lnSpc>
                <a:spcPts val="11899"/>
              </a:lnSpc>
            </a:pPr>
            <a:r>
              <a:rPr lang="en-US" sz="8499">
                <a:solidFill>
                  <a:srgbClr val="FFFFFF"/>
                </a:solidFill>
                <a:latin typeface="Gochi Hand"/>
              </a:rPr>
              <a:t>3</a:t>
            </a:r>
          </a:p>
        </p:txBody>
      </p:sp>
      <p:sp>
        <p:nvSpPr>
          <p:cNvPr name="TextBox 13" id="13"/>
          <p:cNvSpPr txBox="true"/>
          <p:nvPr/>
        </p:nvSpPr>
        <p:spPr>
          <a:xfrm rot="0">
            <a:off x="8863855" y="2948054"/>
            <a:ext cx="560289" cy="1460506"/>
          </a:xfrm>
          <a:prstGeom prst="rect">
            <a:avLst/>
          </a:prstGeom>
        </p:spPr>
        <p:txBody>
          <a:bodyPr anchor="t" rtlCol="false" tIns="0" lIns="0" bIns="0" rIns="0">
            <a:spAutoFit/>
          </a:bodyPr>
          <a:lstStyle/>
          <a:p>
            <a:pPr algn="l">
              <a:lnSpc>
                <a:spcPts val="11899"/>
              </a:lnSpc>
            </a:pPr>
            <a:r>
              <a:rPr lang="en-US" sz="8499">
                <a:solidFill>
                  <a:srgbClr val="FFFFFF"/>
                </a:solidFill>
                <a:latin typeface="Gochi Hand"/>
              </a:rPr>
              <a:t>2</a:t>
            </a:r>
          </a:p>
        </p:txBody>
      </p:sp>
      <p:sp>
        <p:nvSpPr>
          <p:cNvPr name="TextBox 14" id="14"/>
          <p:cNvSpPr txBox="true"/>
          <p:nvPr/>
        </p:nvSpPr>
        <p:spPr>
          <a:xfrm rot="0">
            <a:off x="3969839" y="2948054"/>
            <a:ext cx="560289" cy="1460506"/>
          </a:xfrm>
          <a:prstGeom prst="rect">
            <a:avLst/>
          </a:prstGeom>
        </p:spPr>
        <p:txBody>
          <a:bodyPr anchor="t" rtlCol="false" tIns="0" lIns="0" bIns="0" rIns="0">
            <a:spAutoFit/>
          </a:bodyPr>
          <a:lstStyle/>
          <a:p>
            <a:pPr algn="l">
              <a:lnSpc>
                <a:spcPts val="11899"/>
              </a:lnSpc>
            </a:pPr>
            <a:r>
              <a:rPr lang="en-US" sz="8499">
                <a:solidFill>
                  <a:srgbClr val="FFFFFF"/>
                </a:solidFill>
                <a:latin typeface="Gochi Hand"/>
              </a:rPr>
              <a:t>1</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584444" y="8015002"/>
            <a:ext cx="3137621" cy="3004395"/>
          </a:xfrm>
          <a:custGeom>
            <a:avLst/>
            <a:gdLst/>
            <a:ahLst/>
            <a:cxnLst/>
            <a:rect r="r" b="b" t="t" l="l"/>
            <a:pathLst>
              <a:path h="3004395" w="3137621">
                <a:moveTo>
                  <a:pt x="0" y="0"/>
                </a:moveTo>
                <a:lnTo>
                  <a:pt x="3137620" y="0"/>
                </a:lnTo>
                <a:lnTo>
                  <a:pt x="3137620" y="3004394"/>
                </a:lnTo>
                <a:lnTo>
                  <a:pt x="0" y="30043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4231" y="-813902"/>
            <a:ext cx="2488016" cy="3330588"/>
          </a:xfrm>
          <a:custGeom>
            <a:avLst/>
            <a:gdLst/>
            <a:ahLst/>
            <a:cxnLst/>
            <a:rect r="r" b="b" t="t" l="l"/>
            <a:pathLst>
              <a:path h="3330588" w="2488016">
                <a:moveTo>
                  <a:pt x="0" y="0"/>
                </a:moveTo>
                <a:lnTo>
                  <a:pt x="2488016" y="0"/>
                </a:lnTo>
                <a:lnTo>
                  <a:pt x="2488016" y="3330588"/>
                </a:lnTo>
                <a:lnTo>
                  <a:pt x="0" y="3330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668982" y="1917906"/>
            <a:ext cx="1946443" cy="2144516"/>
          </a:xfrm>
          <a:custGeom>
            <a:avLst/>
            <a:gdLst/>
            <a:ahLst/>
            <a:cxnLst/>
            <a:rect r="r" b="b" t="t" l="l"/>
            <a:pathLst>
              <a:path h="2144516" w="1946443">
                <a:moveTo>
                  <a:pt x="0" y="0"/>
                </a:moveTo>
                <a:lnTo>
                  <a:pt x="1946444" y="0"/>
                </a:lnTo>
                <a:lnTo>
                  <a:pt x="1946444" y="2144516"/>
                </a:lnTo>
                <a:lnTo>
                  <a:pt x="0" y="21445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a:grpSpLocks noChangeAspect="true"/>
          </p:cNvGrpSpPr>
          <p:nvPr/>
        </p:nvGrpSpPr>
        <p:grpSpPr>
          <a:xfrm rot="0">
            <a:off x="5695645" y="4949057"/>
            <a:ext cx="6824805" cy="2469356"/>
            <a:chOff x="0" y="0"/>
            <a:chExt cx="6824802" cy="2469350"/>
          </a:xfrm>
        </p:grpSpPr>
        <p:sp>
          <p:nvSpPr>
            <p:cNvPr name="Freeform 7" id="7"/>
            <p:cNvSpPr/>
            <p:nvPr/>
          </p:nvSpPr>
          <p:spPr>
            <a:xfrm flipH="false" flipV="false" rot="0">
              <a:off x="-49276" y="0"/>
              <a:ext cx="6899783" cy="2469388"/>
            </a:xfrm>
            <a:custGeom>
              <a:avLst/>
              <a:gdLst/>
              <a:ahLst/>
              <a:cxnLst/>
              <a:rect r="r" b="b" t="t" l="l"/>
              <a:pathLst>
                <a:path h="2469388" w="6899783">
                  <a:moveTo>
                    <a:pt x="3456051" y="60706"/>
                  </a:moveTo>
                  <a:cubicBezTo>
                    <a:pt x="3457956" y="60706"/>
                    <a:pt x="3459861" y="60706"/>
                    <a:pt x="3461766" y="60706"/>
                  </a:cubicBezTo>
                  <a:cubicBezTo>
                    <a:pt x="3952621" y="60960"/>
                    <a:pt x="4440809" y="97536"/>
                    <a:pt x="4926330" y="170307"/>
                  </a:cubicBezTo>
                  <a:cubicBezTo>
                    <a:pt x="5407914" y="241935"/>
                    <a:pt x="5907151" y="346710"/>
                    <a:pt x="6329553" y="601218"/>
                  </a:cubicBezTo>
                  <a:cubicBezTo>
                    <a:pt x="6490335" y="697992"/>
                    <a:pt x="6648704" y="835406"/>
                    <a:pt x="6722999" y="1011936"/>
                  </a:cubicBezTo>
                  <a:cubicBezTo>
                    <a:pt x="6564757" y="841883"/>
                    <a:pt x="6316599" y="709168"/>
                    <a:pt x="6151245" y="625348"/>
                  </a:cubicBezTo>
                  <a:cubicBezTo>
                    <a:pt x="5502275" y="296291"/>
                    <a:pt x="4756150" y="202311"/>
                    <a:pt x="4021963" y="202311"/>
                  </a:cubicBezTo>
                  <a:cubicBezTo>
                    <a:pt x="3739388" y="202311"/>
                    <a:pt x="3458591" y="216281"/>
                    <a:pt x="3185668" y="235966"/>
                  </a:cubicBezTo>
                  <a:cubicBezTo>
                    <a:pt x="2668016" y="273431"/>
                    <a:pt x="2150491" y="356235"/>
                    <a:pt x="1659255" y="526669"/>
                  </a:cubicBezTo>
                  <a:cubicBezTo>
                    <a:pt x="1190625" y="689356"/>
                    <a:pt x="684276" y="947420"/>
                    <a:pt x="444881" y="1406144"/>
                  </a:cubicBezTo>
                  <a:cubicBezTo>
                    <a:pt x="415290" y="1461897"/>
                    <a:pt x="395097" y="1520952"/>
                    <a:pt x="384429" y="1583309"/>
                  </a:cubicBezTo>
                  <a:lnTo>
                    <a:pt x="382397" y="1581658"/>
                  </a:lnTo>
                  <a:cubicBezTo>
                    <a:pt x="200914" y="1451356"/>
                    <a:pt x="49403" y="1249934"/>
                    <a:pt x="132080" y="1017270"/>
                  </a:cubicBezTo>
                  <a:cubicBezTo>
                    <a:pt x="204851" y="814324"/>
                    <a:pt x="403987" y="673354"/>
                    <a:pt x="588010" y="578739"/>
                  </a:cubicBezTo>
                  <a:cubicBezTo>
                    <a:pt x="1025271" y="353187"/>
                    <a:pt x="1513459" y="241046"/>
                    <a:pt x="1997202" y="168783"/>
                  </a:cubicBezTo>
                  <a:cubicBezTo>
                    <a:pt x="2480818" y="96774"/>
                    <a:pt x="2967101" y="60833"/>
                    <a:pt x="3456051" y="60833"/>
                  </a:cubicBezTo>
                  <a:close/>
                  <a:moveTo>
                    <a:pt x="6808851" y="1304290"/>
                  </a:moveTo>
                  <a:lnTo>
                    <a:pt x="6809359" y="1308100"/>
                  </a:lnTo>
                  <a:cubicBezTo>
                    <a:pt x="6821297" y="1437005"/>
                    <a:pt x="6735318" y="1551686"/>
                    <a:pt x="6650101" y="1639824"/>
                  </a:cubicBezTo>
                  <a:cubicBezTo>
                    <a:pt x="6490081" y="1806829"/>
                    <a:pt x="6278626" y="1912747"/>
                    <a:pt x="6059170" y="1979168"/>
                  </a:cubicBezTo>
                  <a:cubicBezTo>
                    <a:pt x="5685155" y="2092833"/>
                    <a:pt x="5282057" y="2112137"/>
                    <a:pt x="4888738" y="2117979"/>
                  </a:cubicBezTo>
                  <a:cubicBezTo>
                    <a:pt x="5257419" y="2064512"/>
                    <a:pt x="5625465" y="1995932"/>
                    <a:pt x="5980176" y="1893062"/>
                  </a:cubicBezTo>
                  <a:cubicBezTo>
                    <a:pt x="6278753" y="1806448"/>
                    <a:pt x="6724015" y="1627886"/>
                    <a:pt x="6808724" y="1304163"/>
                  </a:cubicBezTo>
                  <a:close/>
                  <a:moveTo>
                    <a:pt x="451739" y="1695958"/>
                  </a:moveTo>
                  <a:cubicBezTo>
                    <a:pt x="582041" y="1770761"/>
                    <a:pt x="716153" y="1837944"/>
                    <a:pt x="854075" y="1897507"/>
                  </a:cubicBezTo>
                  <a:cubicBezTo>
                    <a:pt x="1066546" y="1994535"/>
                    <a:pt x="1283589" y="2079879"/>
                    <a:pt x="1505331" y="2153285"/>
                  </a:cubicBezTo>
                  <a:lnTo>
                    <a:pt x="1360424" y="2128774"/>
                  </a:lnTo>
                  <a:lnTo>
                    <a:pt x="1360932" y="2129663"/>
                  </a:lnTo>
                  <a:cubicBezTo>
                    <a:pt x="1125347" y="2085848"/>
                    <a:pt x="873887" y="2032000"/>
                    <a:pt x="657098" y="1926971"/>
                  </a:cubicBezTo>
                  <a:cubicBezTo>
                    <a:pt x="556387" y="1878457"/>
                    <a:pt x="470662" y="1804035"/>
                    <a:pt x="451866" y="1696085"/>
                  </a:cubicBezTo>
                  <a:close/>
                  <a:moveTo>
                    <a:pt x="3988562" y="278130"/>
                  </a:moveTo>
                  <a:cubicBezTo>
                    <a:pt x="4459605" y="278130"/>
                    <a:pt x="4933188" y="312293"/>
                    <a:pt x="5390896" y="422783"/>
                  </a:cubicBezTo>
                  <a:cubicBezTo>
                    <a:pt x="5836666" y="530606"/>
                    <a:pt x="6296533" y="718566"/>
                    <a:pt x="6640449" y="1029970"/>
                  </a:cubicBezTo>
                  <a:cubicBezTo>
                    <a:pt x="6685915" y="1069721"/>
                    <a:pt x="6725285" y="1114933"/>
                    <a:pt x="6758559" y="1165479"/>
                  </a:cubicBezTo>
                  <a:cubicBezTo>
                    <a:pt x="6765925" y="1349502"/>
                    <a:pt x="6644513" y="1508379"/>
                    <a:pt x="6481318" y="1614424"/>
                  </a:cubicBezTo>
                  <a:cubicBezTo>
                    <a:pt x="6274689" y="1748282"/>
                    <a:pt x="6029579" y="1823339"/>
                    <a:pt x="5792216" y="1880743"/>
                  </a:cubicBezTo>
                  <a:cubicBezTo>
                    <a:pt x="5549773" y="1939290"/>
                    <a:pt x="5303139" y="1983105"/>
                    <a:pt x="5057267" y="2023872"/>
                  </a:cubicBezTo>
                  <a:cubicBezTo>
                    <a:pt x="4833493" y="2061210"/>
                    <a:pt x="4608830" y="2093341"/>
                    <a:pt x="4383405" y="2120138"/>
                  </a:cubicBezTo>
                  <a:cubicBezTo>
                    <a:pt x="3967226" y="2115312"/>
                    <a:pt x="3551809" y="2089785"/>
                    <a:pt x="3137408" y="2043557"/>
                  </a:cubicBezTo>
                  <a:cubicBezTo>
                    <a:pt x="2894584" y="2016760"/>
                    <a:pt x="2652649" y="1983613"/>
                    <a:pt x="2411603" y="1944116"/>
                  </a:cubicBezTo>
                  <a:cubicBezTo>
                    <a:pt x="2409571" y="1943735"/>
                    <a:pt x="2407539" y="1943608"/>
                    <a:pt x="2405634" y="1943608"/>
                  </a:cubicBezTo>
                  <a:cubicBezTo>
                    <a:pt x="2369566" y="1943608"/>
                    <a:pt x="2362708" y="2001266"/>
                    <a:pt x="2401697" y="2008251"/>
                  </a:cubicBezTo>
                  <a:cubicBezTo>
                    <a:pt x="2885186" y="2093214"/>
                    <a:pt x="3372104" y="2148205"/>
                    <a:pt x="3862324" y="2173478"/>
                  </a:cubicBezTo>
                  <a:lnTo>
                    <a:pt x="3580511" y="2194941"/>
                  </a:lnTo>
                  <a:cubicBezTo>
                    <a:pt x="3270758" y="2215642"/>
                    <a:pt x="2958846" y="2228723"/>
                    <a:pt x="2647188" y="2228723"/>
                  </a:cubicBezTo>
                  <a:cubicBezTo>
                    <a:pt x="2457069" y="2228723"/>
                    <a:pt x="2267077" y="2223897"/>
                    <a:pt x="2077720" y="2212975"/>
                  </a:cubicBezTo>
                  <a:lnTo>
                    <a:pt x="2077720" y="2212975"/>
                  </a:lnTo>
                  <a:lnTo>
                    <a:pt x="2077974" y="2213610"/>
                  </a:lnTo>
                  <a:lnTo>
                    <a:pt x="1797431" y="2191385"/>
                  </a:lnTo>
                  <a:cubicBezTo>
                    <a:pt x="1759077" y="2180336"/>
                    <a:pt x="1720723" y="2169160"/>
                    <a:pt x="1682369" y="2157476"/>
                  </a:cubicBezTo>
                  <a:cubicBezTo>
                    <a:pt x="1451737" y="2086610"/>
                    <a:pt x="1225931" y="2002917"/>
                    <a:pt x="1004824" y="1906270"/>
                  </a:cubicBezTo>
                  <a:cubicBezTo>
                    <a:pt x="817626" y="1824609"/>
                    <a:pt x="622300" y="1739646"/>
                    <a:pt x="449199" y="1627505"/>
                  </a:cubicBezTo>
                  <a:cubicBezTo>
                    <a:pt x="458724" y="1515618"/>
                    <a:pt x="519938" y="1410208"/>
                    <a:pt x="583184" y="1320419"/>
                  </a:cubicBezTo>
                  <a:cubicBezTo>
                    <a:pt x="729361" y="1112139"/>
                    <a:pt x="932561" y="952500"/>
                    <a:pt x="1152398" y="828167"/>
                  </a:cubicBezTo>
                  <a:cubicBezTo>
                    <a:pt x="1581150" y="585597"/>
                    <a:pt x="2076831" y="455930"/>
                    <a:pt x="2560574" y="378587"/>
                  </a:cubicBezTo>
                  <a:cubicBezTo>
                    <a:pt x="3028823" y="303657"/>
                    <a:pt x="3505454" y="278638"/>
                    <a:pt x="3979545" y="278130"/>
                  </a:cubicBezTo>
                  <a:cubicBezTo>
                    <a:pt x="3982593" y="278130"/>
                    <a:pt x="3985641" y="278130"/>
                    <a:pt x="3988562" y="278130"/>
                  </a:cubicBezTo>
                  <a:close/>
                  <a:moveTo>
                    <a:pt x="3457067" y="0"/>
                  </a:moveTo>
                  <a:cubicBezTo>
                    <a:pt x="3188843" y="0"/>
                    <a:pt x="2920492" y="10795"/>
                    <a:pt x="2652268" y="32512"/>
                  </a:cubicBezTo>
                  <a:cubicBezTo>
                    <a:pt x="2131822" y="74676"/>
                    <a:pt x="1605026" y="146558"/>
                    <a:pt x="1106805" y="304800"/>
                  </a:cubicBezTo>
                  <a:cubicBezTo>
                    <a:pt x="876046" y="377698"/>
                    <a:pt x="640969" y="466725"/>
                    <a:pt x="435864" y="597662"/>
                  </a:cubicBezTo>
                  <a:cubicBezTo>
                    <a:pt x="271907" y="702056"/>
                    <a:pt x="108839" y="851408"/>
                    <a:pt x="62611" y="1048131"/>
                  </a:cubicBezTo>
                  <a:cubicBezTo>
                    <a:pt x="0" y="1313815"/>
                    <a:pt x="166116" y="1506601"/>
                    <a:pt x="380365" y="1651127"/>
                  </a:cubicBezTo>
                  <a:lnTo>
                    <a:pt x="386715" y="1724914"/>
                  </a:lnTo>
                  <a:cubicBezTo>
                    <a:pt x="391668" y="1749298"/>
                    <a:pt x="399161" y="1772793"/>
                    <a:pt x="409448" y="1795399"/>
                  </a:cubicBezTo>
                  <a:lnTo>
                    <a:pt x="447421" y="1859026"/>
                  </a:lnTo>
                  <a:cubicBezTo>
                    <a:pt x="462534" y="1878838"/>
                    <a:pt x="479552" y="1896618"/>
                    <a:pt x="498729" y="1912493"/>
                  </a:cubicBezTo>
                  <a:cubicBezTo>
                    <a:pt x="591058" y="1991360"/>
                    <a:pt x="712851" y="2030222"/>
                    <a:pt x="826516" y="2067179"/>
                  </a:cubicBezTo>
                  <a:cubicBezTo>
                    <a:pt x="943229" y="2104898"/>
                    <a:pt x="1061847" y="2137410"/>
                    <a:pt x="1182751" y="2164715"/>
                  </a:cubicBezTo>
                  <a:cubicBezTo>
                    <a:pt x="1417320" y="2216404"/>
                    <a:pt x="1654302" y="2251329"/>
                    <a:pt x="1893824" y="2269617"/>
                  </a:cubicBezTo>
                  <a:cubicBezTo>
                    <a:pt x="2042414" y="2308352"/>
                    <a:pt x="2191385" y="2342134"/>
                    <a:pt x="2340991" y="2370963"/>
                  </a:cubicBezTo>
                  <a:cubicBezTo>
                    <a:pt x="2598674" y="2419477"/>
                    <a:pt x="2858262" y="2452370"/>
                    <a:pt x="3119882" y="2469261"/>
                  </a:cubicBezTo>
                  <a:cubicBezTo>
                    <a:pt x="3120517" y="2469261"/>
                    <a:pt x="3121152" y="2469388"/>
                    <a:pt x="3121787" y="2469388"/>
                  </a:cubicBezTo>
                  <a:cubicBezTo>
                    <a:pt x="3149854" y="2469388"/>
                    <a:pt x="3155950" y="2425446"/>
                    <a:pt x="3126867" y="2422906"/>
                  </a:cubicBezTo>
                  <a:cubicBezTo>
                    <a:pt x="2805938" y="2401189"/>
                    <a:pt x="2488438" y="2355850"/>
                    <a:pt x="2174240" y="2286762"/>
                  </a:cubicBezTo>
                  <a:lnTo>
                    <a:pt x="2174240" y="2286762"/>
                  </a:lnTo>
                  <a:cubicBezTo>
                    <a:pt x="2313686" y="2292604"/>
                    <a:pt x="2453259" y="2294890"/>
                    <a:pt x="2592578" y="2294890"/>
                  </a:cubicBezTo>
                  <a:cubicBezTo>
                    <a:pt x="2641727" y="2294890"/>
                    <a:pt x="2690876" y="2294636"/>
                    <a:pt x="2739898" y="2294128"/>
                  </a:cubicBezTo>
                  <a:cubicBezTo>
                    <a:pt x="3272663" y="2287905"/>
                    <a:pt x="3803523" y="2253361"/>
                    <a:pt x="4332605" y="2190623"/>
                  </a:cubicBezTo>
                  <a:cubicBezTo>
                    <a:pt x="4429252" y="2192782"/>
                    <a:pt x="4526153" y="2193925"/>
                    <a:pt x="4623181" y="2193925"/>
                  </a:cubicBezTo>
                  <a:cubicBezTo>
                    <a:pt x="4955921" y="2193925"/>
                    <a:pt x="5289423" y="2179701"/>
                    <a:pt x="5616956" y="2138807"/>
                  </a:cubicBezTo>
                  <a:cubicBezTo>
                    <a:pt x="6050026" y="2084578"/>
                    <a:pt x="6568567" y="1944497"/>
                    <a:pt x="6811011" y="1545082"/>
                  </a:cubicBezTo>
                  <a:cubicBezTo>
                    <a:pt x="6899783" y="1399032"/>
                    <a:pt x="6887592" y="1263904"/>
                    <a:pt x="6820663" y="1143381"/>
                  </a:cubicBezTo>
                  <a:cubicBezTo>
                    <a:pt x="6816853" y="1109218"/>
                    <a:pt x="6809868" y="1075690"/>
                    <a:pt x="6799834" y="1042924"/>
                  </a:cubicBezTo>
                  <a:cubicBezTo>
                    <a:pt x="6674104" y="629031"/>
                    <a:pt x="6168644" y="419862"/>
                    <a:pt x="5798186" y="300355"/>
                  </a:cubicBezTo>
                  <a:cubicBezTo>
                    <a:pt x="5298440" y="139192"/>
                    <a:pt x="4764786" y="72136"/>
                    <a:pt x="4243451" y="30988"/>
                  </a:cubicBezTo>
                  <a:cubicBezTo>
                    <a:pt x="3981323" y="10287"/>
                    <a:pt x="3719195" y="0"/>
                    <a:pt x="3457067" y="0"/>
                  </a:cubicBezTo>
                  <a:close/>
                </a:path>
              </a:pathLst>
            </a:custGeom>
            <a:solidFill>
              <a:srgbClr val="D5AFFF"/>
            </a:solidFill>
          </p:spPr>
        </p:sp>
      </p:grpSp>
      <p:sp>
        <p:nvSpPr>
          <p:cNvPr name="Freeform 8" id="8"/>
          <p:cNvSpPr/>
          <p:nvPr/>
        </p:nvSpPr>
        <p:spPr>
          <a:xfrm flipH="false" flipV="false" rot="0">
            <a:off x="11589868" y="1727283"/>
            <a:ext cx="1988887" cy="1631366"/>
          </a:xfrm>
          <a:custGeom>
            <a:avLst/>
            <a:gdLst/>
            <a:ahLst/>
            <a:cxnLst/>
            <a:rect r="r" b="b" t="t" l="l"/>
            <a:pathLst>
              <a:path h="1631366" w="1988887">
                <a:moveTo>
                  <a:pt x="0" y="0"/>
                </a:moveTo>
                <a:lnTo>
                  <a:pt x="1988886" y="0"/>
                </a:lnTo>
                <a:lnTo>
                  <a:pt x="1988886" y="1631365"/>
                </a:lnTo>
                <a:lnTo>
                  <a:pt x="0" y="16313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3123059" y="5798115"/>
            <a:ext cx="1863452" cy="2096662"/>
          </a:xfrm>
          <a:custGeom>
            <a:avLst/>
            <a:gdLst/>
            <a:ahLst/>
            <a:cxnLst/>
            <a:rect r="r" b="b" t="t" l="l"/>
            <a:pathLst>
              <a:path h="2096662" w="1863452">
                <a:moveTo>
                  <a:pt x="0" y="0"/>
                </a:moveTo>
                <a:lnTo>
                  <a:pt x="1863452" y="0"/>
                </a:lnTo>
                <a:lnTo>
                  <a:pt x="1863452" y="2096662"/>
                </a:lnTo>
                <a:lnTo>
                  <a:pt x="0" y="209666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164325" y="7438958"/>
            <a:ext cx="2709443" cy="3587134"/>
          </a:xfrm>
          <a:custGeom>
            <a:avLst/>
            <a:gdLst/>
            <a:ahLst/>
            <a:cxnLst/>
            <a:rect r="r" b="b" t="t" l="l"/>
            <a:pathLst>
              <a:path h="3587134" w="2709443">
                <a:moveTo>
                  <a:pt x="0" y="0"/>
                </a:moveTo>
                <a:lnTo>
                  <a:pt x="2709443" y="0"/>
                </a:lnTo>
                <a:lnTo>
                  <a:pt x="2709443" y="3587134"/>
                </a:lnTo>
                <a:lnTo>
                  <a:pt x="0" y="358713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5142988" y="-876872"/>
            <a:ext cx="3379575" cy="2833326"/>
          </a:xfrm>
          <a:custGeom>
            <a:avLst/>
            <a:gdLst/>
            <a:ahLst/>
            <a:cxnLst/>
            <a:rect r="r" b="b" t="t" l="l"/>
            <a:pathLst>
              <a:path h="2833326" w="3379575">
                <a:moveTo>
                  <a:pt x="0" y="0"/>
                </a:moveTo>
                <a:lnTo>
                  <a:pt x="3379575" y="0"/>
                </a:lnTo>
                <a:lnTo>
                  <a:pt x="3379575" y="2833326"/>
                </a:lnTo>
                <a:lnTo>
                  <a:pt x="0" y="28333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2" id="12"/>
          <p:cNvSpPr txBox="true"/>
          <p:nvPr/>
        </p:nvSpPr>
        <p:spPr>
          <a:xfrm rot="0">
            <a:off x="6295730" y="3403406"/>
            <a:ext cx="5696236" cy="3824192"/>
          </a:xfrm>
          <a:prstGeom prst="rect">
            <a:avLst/>
          </a:prstGeom>
        </p:spPr>
        <p:txBody>
          <a:bodyPr anchor="t" rtlCol="false" tIns="0" lIns="0" bIns="0" rIns="0">
            <a:spAutoFit/>
          </a:bodyPr>
          <a:lstStyle/>
          <a:p>
            <a:pPr algn="ctr">
              <a:lnSpc>
                <a:spcPts val="15006"/>
              </a:lnSpc>
            </a:pPr>
            <a:r>
              <a:rPr lang="en-US" sz="15021" spc="90">
                <a:solidFill>
                  <a:srgbClr val="FFFFFF"/>
                </a:solidFill>
                <a:latin typeface="IBM Plex Sans Condensed"/>
              </a:rPr>
              <a:t>THANK YOU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0"/>
              <a:ext cx="3189224" cy="2929001"/>
            </a:xfrm>
            <a:custGeom>
              <a:avLst/>
              <a:gdLst/>
              <a:ahLst/>
              <a:cxnLst/>
              <a:rect r="r" b="b" t="t" l="l"/>
              <a:pathLst>
                <a:path h="2929001" w="3189224">
                  <a:moveTo>
                    <a:pt x="2716149" y="78867"/>
                  </a:moveTo>
                  <a:cubicBezTo>
                    <a:pt x="2734310" y="78867"/>
                    <a:pt x="2768346" y="110236"/>
                    <a:pt x="2771902" y="130937"/>
                  </a:cubicBezTo>
                  <a:cubicBezTo>
                    <a:pt x="2851658" y="554228"/>
                    <a:pt x="2927731" y="977519"/>
                    <a:pt x="3004947" y="1401064"/>
                  </a:cubicBezTo>
                  <a:lnTo>
                    <a:pt x="2985135" y="1402207"/>
                  </a:lnTo>
                  <a:cubicBezTo>
                    <a:pt x="2782697" y="984123"/>
                    <a:pt x="2580132" y="566420"/>
                    <a:pt x="2367407" y="126365"/>
                  </a:cubicBezTo>
                  <a:cubicBezTo>
                    <a:pt x="2486533" y="109220"/>
                    <a:pt x="2600071" y="89916"/>
                    <a:pt x="2714752" y="78867"/>
                  </a:cubicBezTo>
                  <a:cubicBezTo>
                    <a:pt x="2715133" y="78867"/>
                    <a:pt x="2715641" y="78867"/>
                    <a:pt x="2716149" y="78867"/>
                  </a:cubicBezTo>
                  <a:close/>
                  <a:moveTo>
                    <a:pt x="1228979" y="771779"/>
                  </a:moveTo>
                  <a:cubicBezTo>
                    <a:pt x="1579118" y="1130554"/>
                    <a:pt x="1923034" y="1482344"/>
                    <a:pt x="2266188" y="1834134"/>
                  </a:cubicBezTo>
                  <a:lnTo>
                    <a:pt x="2259965" y="1845310"/>
                  </a:lnTo>
                  <a:cubicBezTo>
                    <a:pt x="1824863" y="1578356"/>
                    <a:pt x="1389888" y="1310513"/>
                    <a:pt x="948055" y="1039241"/>
                  </a:cubicBezTo>
                  <a:lnTo>
                    <a:pt x="1228979" y="771779"/>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3970"/>
                  </a:lnTo>
                  <a:cubicBezTo>
                    <a:pt x="2823083" y="8382"/>
                    <a:pt x="2812034" y="1270"/>
                    <a:pt x="2801493" y="1270"/>
                  </a:cubicBezTo>
                  <a:close/>
                  <a:moveTo>
                    <a:pt x="1221613" y="683895"/>
                  </a:moveTo>
                  <a:cubicBezTo>
                    <a:pt x="1186434" y="683895"/>
                    <a:pt x="1150112" y="707136"/>
                    <a:pt x="1099566" y="753110"/>
                  </a:cubicBezTo>
                  <a:lnTo>
                    <a:pt x="944753" y="891921"/>
                  </a:lnTo>
                  <a:lnTo>
                    <a:pt x="831596" y="1028954"/>
                  </a:lnTo>
                  <a:cubicBezTo>
                    <a:pt x="852043" y="1055497"/>
                    <a:pt x="867029" y="1090295"/>
                    <a:pt x="893572" y="1107313"/>
                  </a:cubicBezTo>
                  <a:lnTo>
                    <a:pt x="1971167" y="1783842"/>
                  </a:lnTo>
                  <a:cubicBezTo>
                    <a:pt x="2166620" y="1904746"/>
                    <a:pt x="2364105" y="2021840"/>
                    <a:pt x="2562987" y="2137156"/>
                  </a:cubicBezTo>
                  <a:cubicBezTo>
                    <a:pt x="2572004" y="2142363"/>
                    <a:pt x="2583180" y="2143887"/>
                    <a:pt x="2595245" y="2143887"/>
                  </a:cubicBezTo>
                  <a:cubicBezTo>
                    <a:pt x="2613914" y="2143887"/>
                    <a:pt x="2634742" y="2140077"/>
                    <a:pt x="2653538" y="2140077"/>
                  </a:cubicBezTo>
                  <a:cubicBezTo>
                    <a:pt x="2654046" y="2140077"/>
                    <a:pt x="2654681" y="2140077"/>
                    <a:pt x="2655189" y="2140077"/>
                  </a:cubicBezTo>
                  <a:cubicBezTo>
                    <a:pt x="2646426" y="2111756"/>
                    <a:pt x="2644267" y="2079117"/>
                    <a:pt x="2627884" y="2056384"/>
                  </a:cubicBezTo>
                  <a:cubicBezTo>
                    <a:pt x="2606040" y="2025650"/>
                    <a:pt x="2572639" y="2003552"/>
                    <a:pt x="2545461" y="1976247"/>
                  </a:cubicBezTo>
                  <a:lnTo>
                    <a:pt x="1333500" y="751078"/>
                  </a:lnTo>
                  <a:cubicBezTo>
                    <a:pt x="1289177" y="706120"/>
                    <a:pt x="1255903" y="684022"/>
                    <a:pt x="1221613" y="684022"/>
                  </a:cubicBezTo>
                  <a:close/>
                  <a:moveTo>
                    <a:pt x="258064" y="2152904"/>
                  </a:moveTo>
                  <a:cubicBezTo>
                    <a:pt x="758571" y="2361946"/>
                    <a:pt x="1243965" y="2564511"/>
                    <a:pt x="1729359" y="2767711"/>
                  </a:cubicBezTo>
                  <a:lnTo>
                    <a:pt x="1718183" y="2799588"/>
                  </a:lnTo>
                  <a:cubicBezTo>
                    <a:pt x="1195578" y="2686050"/>
                    <a:pt x="673481" y="2572893"/>
                    <a:pt x="139192" y="2456815"/>
                  </a:cubicBezTo>
                  <a:lnTo>
                    <a:pt x="258064" y="2152904"/>
                  </a:lnTo>
                  <a:close/>
                  <a:moveTo>
                    <a:pt x="262255" y="2029841"/>
                  </a:moveTo>
                  <a:cubicBezTo>
                    <a:pt x="227076" y="2029841"/>
                    <a:pt x="199009" y="2047621"/>
                    <a:pt x="178435" y="2090674"/>
                  </a:cubicBezTo>
                  <a:cubicBezTo>
                    <a:pt x="122682" y="2207387"/>
                    <a:pt x="69723" y="2324989"/>
                    <a:pt x="21590" y="2444369"/>
                  </a:cubicBezTo>
                  <a:cubicBezTo>
                    <a:pt x="0" y="2498471"/>
                    <a:pt x="38481" y="2522982"/>
                    <a:pt x="87503" y="2536317"/>
                  </a:cubicBezTo>
                  <a:cubicBezTo>
                    <a:pt x="704088" y="2707005"/>
                    <a:pt x="1327785" y="2841752"/>
                    <a:pt x="1962912" y="2922524"/>
                  </a:cubicBezTo>
                  <a:cubicBezTo>
                    <a:pt x="1995297" y="2926842"/>
                    <a:pt x="2028063" y="2929001"/>
                    <a:pt x="2060829" y="2929001"/>
                  </a:cubicBezTo>
                  <a:cubicBezTo>
                    <a:pt x="2081149" y="2929001"/>
                    <a:pt x="2101342" y="2928239"/>
                    <a:pt x="2121535" y="2926588"/>
                  </a:cubicBezTo>
                  <a:cubicBezTo>
                    <a:pt x="2141855" y="2924683"/>
                    <a:pt x="2168271" y="2901696"/>
                    <a:pt x="2176653" y="2882011"/>
                  </a:cubicBezTo>
                  <a:cubicBezTo>
                    <a:pt x="2182876" y="2867152"/>
                    <a:pt x="2164207" y="2842006"/>
                    <a:pt x="2158365" y="2826385"/>
                  </a:cubicBezTo>
                  <a:lnTo>
                    <a:pt x="333121" y="2047367"/>
                  </a:lnTo>
                  <a:cubicBezTo>
                    <a:pt x="307086" y="2036191"/>
                    <a:pt x="283337" y="2029841"/>
                    <a:pt x="262255" y="2029841"/>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6095619" y="4226528"/>
            <a:ext cx="4901851" cy="2918193"/>
          </a:xfrm>
          <a:prstGeom prst="rect">
            <a:avLst/>
          </a:prstGeom>
        </p:spPr>
        <p:txBody>
          <a:bodyPr anchor="t" rtlCol="false" tIns="0" lIns="0" bIns="0" rIns="0">
            <a:spAutoFit/>
          </a:bodyPr>
          <a:lstStyle/>
          <a:p>
            <a:pPr algn="ctr">
              <a:lnSpc>
                <a:spcPts val="7471"/>
              </a:lnSpc>
            </a:pPr>
            <a:r>
              <a:rPr lang="en-US" sz="7974">
                <a:solidFill>
                  <a:srgbClr val="000000"/>
                </a:solidFill>
                <a:latin typeface="Gochi Hand"/>
              </a:rPr>
              <a:t>What Sensors were used?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0"/>
            <a:ext cx="2346598" cy="2333120"/>
          </a:xfrm>
          <a:custGeom>
            <a:avLst/>
            <a:gdLst/>
            <a:ahLst/>
            <a:cxnLst/>
            <a:rect r="r" b="b" t="t" l="l"/>
            <a:pathLst>
              <a:path h="2333120" w="2346598">
                <a:moveTo>
                  <a:pt x="0" y="0"/>
                </a:moveTo>
                <a:lnTo>
                  <a:pt x="2346598" y="0"/>
                </a:lnTo>
                <a:lnTo>
                  <a:pt x="2346598" y="2333120"/>
                </a:lnTo>
                <a:lnTo>
                  <a:pt x="0" y="2333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07"/>
            <a:ext cx="4905185" cy="1938242"/>
          </a:xfrm>
          <a:custGeom>
            <a:avLst/>
            <a:gdLst/>
            <a:ahLst/>
            <a:cxnLst/>
            <a:rect r="r" b="b" t="t" l="l"/>
            <a:pathLst>
              <a:path h="1938242" w="4905185">
                <a:moveTo>
                  <a:pt x="0" y="0"/>
                </a:moveTo>
                <a:lnTo>
                  <a:pt x="4905184" y="0"/>
                </a:lnTo>
                <a:lnTo>
                  <a:pt x="4905184" y="1938243"/>
                </a:lnTo>
                <a:lnTo>
                  <a:pt x="0" y="19382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6261344" y="4374575"/>
            <a:ext cx="6504118" cy="2873852"/>
          </a:xfrm>
          <a:prstGeom prst="rect">
            <a:avLst/>
          </a:prstGeom>
        </p:spPr>
        <p:txBody>
          <a:bodyPr anchor="t" rtlCol="false" tIns="0" lIns="0" bIns="0" rIns="0">
            <a:spAutoFit/>
          </a:bodyPr>
          <a:lstStyle/>
          <a:p>
            <a:pPr algn="l">
              <a:lnSpc>
                <a:spcPts val="4637"/>
              </a:lnSpc>
            </a:pPr>
            <a:r>
              <a:rPr lang="en-US" sz="2909">
                <a:solidFill>
                  <a:srgbClr val="000000"/>
                </a:solidFill>
                <a:latin typeface="Now"/>
              </a:rPr>
              <a:t>1-Weight sensors </a:t>
            </a:r>
          </a:p>
          <a:p>
            <a:pPr algn="l">
              <a:lnSpc>
                <a:spcPts val="4637"/>
              </a:lnSpc>
            </a:pPr>
            <a:r>
              <a:rPr lang="en-US" sz="2909">
                <a:solidFill>
                  <a:srgbClr val="000000"/>
                </a:solidFill>
                <a:latin typeface="Now"/>
              </a:rPr>
              <a:t>2-RFID tags</a:t>
            </a:r>
          </a:p>
          <a:p>
            <a:pPr algn="l">
              <a:lnSpc>
                <a:spcPts val="4637"/>
              </a:lnSpc>
            </a:pPr>
            <a:r>
              <a:rPr lang="en-US" sz="2909">
                <a:solidFill>
                  <a:srgbClr val="000000"/>
                </a:solidFill>
                <a:latin typeface="Now"/>
              </a:rPr>
              <a:t>3-Barcode scanners</a:t>
            </a:r>
          </a:p>
          <a:p>
            <a:pPr algn="l">
              <a:lnSpc>
                <a:spcPts val="4637"/>
              </a:lnSpc>
            </a:pPr>
            <a:r>
              <a:rPr lang="en-US" sz="2909">
                <a:solidFill>
                  <a:srgbClr val="000000"/>
                </a:solidFill>
                <a:latin typeface="Now"/>
              </a:rPr>
              <a:t>4-Proximity sensors</a:t>
            </a:r>
          </a:p>
          <a:p>
            <a:pPr algn="l">
              <a:lnSpc>
                <a:spcPts val="4637"/>
              </a:lnSpc>
            </a:pPr>
            <a:r>
              <a:rPr lang="en-US" sz="2909">
                <a:solidFill>
                  <a:srgbClr val="000000"/>
                </a:solidFill>
                <a:latin typeface="Now"/>
              </a:rPr>
              <a:t>5-Pressure sensors</a:t>
            </a:r>
          </a:p>
        </p:txBody>
      </p:sp>
      <p:sp>
        <p:nvSpPr>
          <p:cNvPr name="TextBox 11" id="11"/>
          <p:cNvSpPr txBox="true"/>
          <p:nvPr/>
        </p:nvSpPr>
        <p:spPr>
          <a:xfrm rot="0">
            <a:off x="7689580" y="2908687"/>
            <a:ext cx="2908697" cy="1155773"/>
          </a:xfrm>
          <a:prstGeom prst="rect">
            <a:avLst/>
          </a:prstGeom>
        </p:spPr>
        <p:txBody>
          <a:bodyPr anchor="t" rtlCol="false" tIns="0" lIns="0" bIns="0" rIns="0">
            <a:spAutoFit/>
          </a:bodyPr>
          <a:lstStyle/>
          <a:p>
            <a:pPr algn="l">
              <a:lnSpc>
                <a:spcPts val="9800"/>
              </a:lnSpc>
            </a:pPr>
            <a:r>
              <a:rPr lang="en-US" sz="7000" spc="42">
                <a:solidFill>
                  <a:srgbClr val="000000"/>
                </a:solidFill>
                <a:latin typeface="IBM Plex Sans Condensed"/>
              </a:rPr>
              <a:t>Sensors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0">
            <a:off x="4291365" y="3588125"/>
            <a:ext cx="9705975" cy="4274239"/>
          </a:xfrm>
          <a:custGeom>
            <a:avLst/>
            <a:gdLst/>
            <a:ahLst/>
            <a:cxnLst/>
            <a:rect r="r" b="b" t="t" l="l"/>
            <a:pathLst>
              <a:path h="4274239" w="9705975">
                <a:moveTo>
                  <a:pt x="0" y="0"/>
                </a:moveTo>
                <a:lnTo>
                  <a:pt x="9705975" y="0"/>
                </a:lnTo>
                <a:lnTo>
                  <a:pt x="9705975" y="4274239"/>
                </a:lnTo>
                <a:lnTo>
                  <a:pt x="0" y="4274239"/>
                </a:lnTo>
                <a:lnTo>
                  <a:pt x="0" y="0"/>
                </a:lnTo>
                <a:close/>
              </a:path>
            </a:pathLst>
          </a:custGeom>
          <a:blipFill>
            <a:blip r:embed="rId3"/>
            <a:stretch>
              <a:fillRect l="-16156" t="-92539" r="-35" b="0"/>
            </a:stretch>
          </a:blipFill>
        </p:spPr>
      </p:sp>
      <p:grpSp>
        <p:nvGrpSpPr>
          <p:cNvPr name="Group 4" id="4"/>
          <p:cNvGrpSpPr>
            <a:grpSpLocks noChangeAspect="true"/>
          </p:cNvGrpSpPr>
          <p:nvPr/>
        </p:nvGrpSpPr>
        <p:grpSpPr>
          <a:xfrm rot="0">
            <a:off x="2750934" y="1960188"/>
            <a:ext cx="3173025" cy="2928938"/>
            <a:chOff x="0" y="0"/>
            <a:chExt cx="3173019" cy="2928938"/>
          </a:xfrm>
        </p:grpSpPr>
        <p:sp>
          <p:nvSpPr>
            <p:cNvPr name="Freeform 5" id="5"/>
            <p:cNvSpPr/>
            <p:nvPr/>
          </p:nvSpPr>
          <p:spPr>
            <a:xfrm flipH="false" flipV="false" rot="0">
              <a:off x="-15367" y="-127"/>
              <a:ext cx="3189224" cy="2929128"/>
            </a:xfrm>
            <a:custGeom>
              <a:avLst/>
              <a:gdLst/>
              <a:ahLst/>
              <a:cxnLst/>
              <a:rect r="r" b="b" t="t" l="l"/>
              <a:pathLst>
                <a:path h="2929128" w="3189224">
                  <a:moveTo>
                    <a:pt x="2716149" y="78994"/>
                  </a:moveTo>
                  <a:cubicBezTo>
                    <a:pt x="2734310" y="78994"/>
                    <a:pt x="2768346" y="110363"/>
                    <a:pt x="2771902" y="131064"/>
                  </a:cubicBezTo>
                  <a:cubicBezTo>
                    <a:pt x="2851658" y="554355"/>
                    <a:pt x="2927731" y="977646"/>
                    <a:pt x="3004947" y="1401191"/>
                  </a:cubicBezTo>
                  <a:lnTo>
                    <a:pt x="2985135" y="1402334"/>
                  </a:lnTo>
                  <a:cubicBezTo>
                    <a:pt x="2782697" y="984250"/>
                    <a:pt x="2580132" y="566547"/>
                    <a:pt x="2367407" y="126492"/>
                  </a:cubicBezTo>
                  <a:cubicBezTo>
                    <a:pt x="2486533" y="109347"/>
                    <a:pt x="2600071" y="90043"/>
                    <a:pt x="2714752" y="78994"/>
                  </a:cubicBezTo>
                  <a:cubicBezTo>
                    <a:pt x="2715133" y="78994"/>
                    <a:pt x="2715641" y="78994"/>
                    <a:pt x="2716149" y="78994"/>
                  </a:cubicBezTo>
                  <a:close/>
                  <a:moveTo>
                    <a:pt x="1228979" y="771906"/>
                  </a:moveTo>
                  <a:cubicBezTo>
                    <a:pt x="1579118" y="1130681"/>
                    <a:pt x="1923034" y="1482471"/>
                    <a:pt x="2266188" y="1834261"/>
                  </a:cubicBezTo>
                  <a:lnTo>
                    <a:pt x="2259965" y="1845437"/>
                  </a:lnTo>
                  <a:cubicBezTo>
                    <a:pt x="1824863" y="1578483"/>
                    <a:pt x="1389888" y="1310640"/>
                    <a:pt x="948055" y="1039368"/>
                  </a:cubicBezTo>
                  <a:lnTo>
                    <a:pt x="1228979" y="771906"/>
                  </a:lnTo>
                  <a:close/>
                  <a:moveTo>
                    <a:pt x="2801493" y="1270"/>
                  </a:moveTo>
                  <a:cubicBezTo>
                    <a:pt x="2800985" y="1270"/>
                    <a:pt x="2800604" y="1270"/>
                    <a:pt x="2800096" y="1270"/>
                  </a:cubicBezTo>
                  <a:cubicBezTo>
                    <a:pt x="2677668" y="7747"/>
                    <a:pt x="2551811" y="0"/>
                    <a:pt x="2433574" y="25654"/>
                  </a:cubicBezTo>
                  <a:cubicBezTo>
                    <a:pt x="2251329" y="65024"/>
                    <a:pt x="2249043" y="89662"/>
                    <a:pt x="2329053" y="258699"/>
                  </a:cubicBezTo>
                  <a:lnTo>
                    <a:pt x="3007106" y="1695704"/>
                  </a:lnTo>
                  <a:cubicBezTo>
                    <a:pt x="3039618" y="1764919"/>
                    <a:pt x="3069082" y="1835785"/>
                    <a:pt x="3104769" y="1903476"/>
                  </a:cubicBezTo>
                  <a:cubicBezTo>
                    <a:pt x="3112897" y="1919351"/>
                    <a:pt x="3140329" y="1925066"/>
                    <a:pt x="3159252" y="1935226"/>
                  </a:cubicBezTo>
                  <a:cubicBezTo>
                    <a:pt x="3169539" y="1914017"/>
                    <a:pt x="3189224" y="1892300"/>
                    <a:pt x="3188208" y="1871472"/>
                  </a:cubicBezTo>
                  <a:cubicBezTo>
                    <a:pt x="3186303" y="1831213"/>
                    <a:pt x="3170555" y="1791589"/>
                    <a:pt x="3163316" y="1751076"/>
                  </a:cubicBezTo>
                  <a:cubicBezTo>
                    <a:pt x="3062859" y="1196467"/>
                    <a:pt x="2961767" y="641858"/>
                    <a:pt x="2860675" y="87249"/>
                  </a:cubicBezTo>
                  <a:lnTo>
                    <a:pt x="2838196" y="14097"/>
                  </a:lnTo>
                  <a:cubicBezTo>
                    <a:pt x="2823083" y="8509"/>
                    <a:pt x="2812034" y="1397"/>
                    <a:pt x="2801493" y="1397"/>
                  </a:cubicBezTo>
                  <a:close/>
                  <a:moveTo>
                    <a:pt x="1221613" y="684022"/>
                  </a:moveTo>
                  <a:cubicBezTo>
                    <a:pt x="1186434" y="684022"/>
                    <a:pt x="1150112" y="707263"/>
                    <a:pt x="1099566" y="753237"/>
                  </a:cubicBezTo>
                  <a:lnTo>
                    <a:pt x="944753" y="892048"/>
                  </a:lnTo>
                  <a:lnTo>
                    <a:pt x="840613" y="1018159"/>
                  </a:lnTo>
                  <a:lnTo>
                    <a:pt x="831596" y="1029081"/>
                  </a:lnTo>
                  <a:cubicBezTo>
                    <a:pt x="852043" y="1055624"/>
                    <a:pt x="867029" y="1090422"/>
                    <a:pt x="893572" y="1107440"/>
                  </a:cubicBezTo>
                  <a:lnTo>
                    <a:pt x="1971167" y="1783969"/>
                  </a:lnTo>
                  <a:cubicBezTo>
                    <a:pt x="2166620" y="1904873"/>
                    <a:pt x="2364105" y="2021967"/>
                    <a:pt x="2562987" y="2137283"/>
                  </a:cubicBezTo>
                  <a:cubicBezTo>
                    <a:pt x="2572004" y="2142490"/>
                    <a:pt x="2583180" y="2144014"/>
                    <a:pt x="2595245" y="2144014"/>
                  </a:cubicBezTo>
                  <a:cubicBezTo>
                    <a:pt x="2613914" y="2144014"/>
                    <a:pt x="2634742" y="2140204"/>
                    <a:pt x="2653538" y="2140204"/>
                  </a:cubicBezTo>
                  <a:cubicBezTo>
                    <a:pt x="2654046" y="2140204"/>
                    <a:pt x="2654681" y="2140204"/>
                    <a:pt x="2655189" y="2140204"/>
                  </a:cubicBezTo>
                  <a:cubicBezTo>
                    <a:pt x="2646426" y="2111883"/>
                    <a:pt x="2644267" y="2079244"/>
                    <a:pt x="2627884" y="2056511"/>
                  </a:cubicBezTo>
                  <a:cubicBezTo>
                    <a:pt x="2606040" y="2025777"/>
                    <a:pt x="2572639" y="2003679"/>
                    <a:pt x="2545461" y="1976374"/>
                  </a:cubicBezTo>
                  <a:lnTo>
                    <a:pt x="1333500" y="751205"/>
                  </a:lnTo>
                  <a:cubicBezTo>
                    <a:pt x="1289177" y="706247"/>
                    <a:pt x="1255903" y="684149"/>
                    <a:pt x="1221613" y="684149"/>
                  </a:cubicBezTo>
                  <a:close/>
                  <a:moveTo>
                    <a:pt x="258064" y="2153031"/>
                  </a:moveTo>
                  <a:cubicBezTo>
                    <a:pt x="758571" y="2362073"/>
                    <a:pt x="1243965" y="2564638"/>
                    <a:pt x="1729359" y="2767838"/>
                  </a:cubicBezTo>
                  <a:lnTo>
                    <a:pt x="1718183" y="2799715"/>
                  </a:lnTo>
                  <a:cubicBezTo>
                    <a:pt x="1195578" y="2686177"/>
                    <a:pt x="673481" y="2573020"/>
                    <a:pt x="139192" y="2456942"/>
                  </a:cubicBezTo>
                  <a:lnTo>
                    <a:pt x="258064" y="2153031"/>
                  </a:lnTo>
                  <a:close/>
                  <a:moveTo>
                    <a:pt x="262255" y="2029968"/>
                  </a:moveTo>
                  <a:cubicBezTo>
                    <a:pt x="227076" y="2029968"/>
                    <a:pt x="199009" y="2047748"/>
                    <a:pt x="178435" y="2090801"/>
                  </a:cubicBezTo>
                  <a:cubicBezTo>
                    <a:pt x="122682" y="2207514"/>
                    <a:pt x="69723" y="2325116"/>
                    <a:pt x="21590" y="2444496"/>
                  </a:cubicBezTo>
                  <a:cubicBezTo>
                    <a:pt x="0" y="2498598"/>
                    <a:pt x="38481" y="2523109"/>
                    <a:pt x="87503" y="2536444"/>
                  </a:cubicBezTo>
                  <a:cubicBezTo>
                    <a:pt x="704088" y="2707132"/>
                    <a:pt x="1327785" y="2841879"/>
                    <a:pt x="1962912" y="2922651"/>
                  </a:cubicBezTo>
                  <a:cubicBezTo>
                    <a:pt x="1995297" y="2926969"/>
                    <a:pt x="2028063" y="2929128"/>
                    <a:pt x="2060829" y="2929128"/>
                  </a:cubicBezTo>
                  <a:cubicBezTo>
                    <a:pt x="2081149" y="2929128"/>
                    <a:pt x="2101342" y="2928366"/>
                    <a:pt x="2121535" y="2926715"/>
                  </a:cubicBezTo>
                  <a:cubicBezTo>
                    <a:pt x="2141855" y="2924810"/>
                    <a:pt x="2168271" y="2901823"/>
                    <a:pt x="2176653" y="2882138"/>
                  </a:cubicBezTo>
                  <a:cubicBezTo>
                    <a:pt x="2182876" y="2867279"/>
                    <a:pt x="2164207" y="2842133"/>
                    <a:pt x="2158365" y="2826512"/>
                  </a:cubicBezTo>
                  <a:lnTo>
                    <a:pt x="333121" y="2047494"/>
                  </a:lnTo>
                  <a:cubicBezTo>
                    <a:pt x="307086" y="2036318"/>
                    <a:pt x="283337" y="2029968"/>
                    <a:pt x="262255" y="2029968"/>
                  </a:cubicBezTo>
                  <a:close/>
                </a:path>
              </a:pathLst>
            </a:custGeom>
            <a:solidFill>
              <a:srgbClr val="D5AFFF"/>
            </a:solidFill>
          </p:spPr>
        </p:sp>
      </p:grpSp>
      <p:grpSp>
        <p:nvGrpSpPr>
          <p:cNvPr name="Group 6" id="6"/>
          <p:cNvGrpSpPr>
            <a:grpSpLocks noChangeAspect="true"/>
          </p:cNvGrpSpPr>
          <p:nvPr/>
        </p:nvGrpSpPr>
        <p:grpSpPr>
          <a:xfrm rot="0">
            <a:off x="12374823" y="5860790"/>
            <a:ext cx="3153842" cy="2948778"/>
            <a:chOff x="0" y="0"/>
            <a:chExt cx="3153842" cy="2948775"/>
          </a:xfrm>
        </p:grpSpPr>
        <p:sp>
          <p:nvSpPr>
            <p:cNvPr name="Freeform 7" id="7"/>
            <p:cNvSpPr/>
            <p:nvPr/>
          </p:nvSpPr>
          <p:spPr>
            <a:xfrm flipH="false" flipV="false" rot="0">
              <a:off x="-1524" y="0"/>
              <a:ext cx="3170047" cy="2948686"/>
            </a:xfrm>
            <a:custGeom>
              <a:avLst/>
              <a:gdLst/>
              <a:ahLst/>
              <a:cxnLst/>
              <a:rect r="r" b="b" t="t" l="l"/>
              <a:pathLst>
                <a:path h="2948686" w="3170047">
                  <a:moveTo>
                    <a:pt x="1443609" y="119507"/>
                  </a:moveTo>
                  <a:cubicBezTo>
                    <a:pt x="1969262" y="217424"/>
                    <a:pt x="2494534" y="315087"/>
                    <a:pt x="3031998" y="415163"/>
                  </a:cubicBezTo>
                  <a:lnTo>
                    <a:pt x="2922270" y="722503"/>
                  </a:lnTo>
                  <a:cubicBezTo>
                    <a:pt x="2415794" y="528447"/>
                    <a:pt x="1924685" y="340360"/>
                    <a:pt x="1433449" y="151765"/>
                  </a:cubicBezTo>
                  <a:lnTo>
                    <a:pt x="1443736" y="119507"/>
                  </a:lnTo>
                  <a:close/>
                  <a:moveTo>
                    <a:pt x="1119505" y="0"/>
                  </a:moveTo>
                  <a:cubicBezTo>
                    <a:pt x="1091819" y="0"/>
                    <a:pt x="1064133" y="1524"/>
                    <a:pt x="1036701" y="4572"/>
                  </a:cubicBezTo>
                  <a:cubicBezTo>
                    <a:pt x="1016381" y="7112"/>
                    <a:pt x="990727" y="30861"/>
                    <a:pt x="982980" y="50800"/>
                  </a:cubicBezTo>
                  <a:cubicBezTo>
                    <a:pt x="977265" y="65786"/>
                    <a:pt x="996696" y="90297"/>
                    <a:pt x="1002919" y="105918"/>
                  </a:cubicBezTo>
                  <a:lnTo>
                    <a:pt x="2850388" y="830199"/>
                  </a:lnTo>
                  <a:cubicBezTo>
                    <a:pt x="2875534" y="839978"/>
                    <a:pt x="2898267" y="845693"/>
                    <a:pt x="2918587" y="845693"/>
                  </a:cubicBezTo>
                  <a:cubicBezTo>
                    <a:pt x="2955290" y="845693"/>
                    <a:pt x="2983992" y="827405"/>
                    <a:pt x="3003677" y="782320"/>
                  </a:cubicBezTo>
                  <a:cubicBezTo>
                    <a:pt x="3055874" y="664083"/>
                    <a:pt x="3105404" y="544830"/>
                    <a:pt x="3149981" y="424180"/>
                  </a:cubicBezTo>
                  <a:cubicBezTo>
                    <a:pt x="3170047" y="369443"/>
                    <a:pt x="3130804" y="346075"/>
                    <a:pt x="3081274" y="334264"/>
                  </a:cubicBezTo>
                  <a:cubicBezTo>
                    <a:pt x="2459990" y="181991"/>
                    <a:pt x="1832483" y="65659"/>
                    <a:pt x="1195324" y="3937"/>
                  </a:cubicBezTo>
                  <a:cubicBezTo>
                    <a:pt x="1170178" y="1270"/>
                    <a:pt x="1144905" y="0"/>
                    <a:pt x="1119505" y="0"/>
                  </a:cubicBezTo>
                  <a:close/>
                  <a:moveTo>
                    <a:pt x="930275" y="1089406"/>
                  </a:moveTo>
                  <a:cubicBezTo>
                    <a:pt x="1373124" y="1343279"/>
                    <a:pt x="1815846" y="1598168"/>
                    <a:pt x="2265553" y="1856232"/>
                  </a:cubicBezTo>
                  <a:lnTo>
                    <a:pt x="1992630" y="2131949"/>
                  </a:lnTo>
                  <a:cubicBezTo>
                    <a:pt x="1631950" y="1783715"/>
                    <a:pt x="1277874" y="1442339"/>
                    <a:pt x="924306" y="1100836"/>
                  </a:cubicBezTo>
                  <a:lnTo>
                    <a:pt x="930148" y="1089406"/>
                  </a:lnTo>
                  <a:close/>
                  <a:moveTo>
                    <a:pt x="590296" y="800735"/>
                  </a:moveTo>
                  <a:cubicBezTo>
                    <a:pt x="570103" y="800735"/>
                    <a:pt x="547116" y="805942"/>
                    <a:pt x="526669" y="806323"/>
                  </a:cubicBezTo>
                  <a:cubicBezTo>
                    <a:pt x="536194" y="834390"/>
                    <a:pt x="539369" y="867029"/>
                    <a:pt x="556514" y="889127"/>
                  </a:cubicBezTo>
                  <a:cubicBezTo>
                    <a:pt x="579247" y="919226"/>
                    <a:pt x="613283" y="940308"/>
                    <a:pt x="641223" y="966851"/>
                  </a:cubicBezTo>
                  <a:lnTo>
                    <a:pt x="1888998" y="2155698"/>
                  </a:lnTo>
                  <a:cubicBezTo>
                    <a:pt x="1933575" y="2198370"/>
                    <a:pt x="1966976" y="2219452"/>
                    <a:pt x="2000504" y="2219452"/>
                  </a:cubicBezTo>
                  <a:cubicBezTo>
                    <a:pt x="2036445" y="2219452"/>
                    <a:pt x="2072640" y="2195068"/>
                    <a:pt x="2122805" y="2146681"/>
                  </a:cubicBezTo>
                  <a:lnTo>
                    <a:pt x="2273300" y="2003298"/>
                  </a:lnTo>
                  <a:lnTo>
                    <a:pt x="2382266" y="1863090"/>
                  </a:lnTo>
                  <a:lnTo>
                    <a:pt x="2382266" y="1863090"/>
                  </a:lnTo>
                  <a:cubicBezTo>
                    <a:pt x="2361057" y="1837055"/>
                    <a:pt x="2345055" y="1802892"/>
                    <a:pt x="2318004" y="1786509"/>
                  </a:cubicBezTo>
                  <a:lnTo>
                    <a:pt x="1220851" y="1142238"/>
                  </a:lnTo>
                  <a:cubicBezTo>
                    <a:pt x="1021842" y="1027176"/>
                    <a:pt x="821055" y="915924"/>
                    <a:pt x="618871" y="806577"/>
                  </a:cubicBezTo>
                  <a:cubicBezTo>
                    <a:pt x="610616" y="802259"/>
                    <a:pt x="600837" y="800735"/>
                    <a:pt x="590296" y="800735"/>
                  </a:cubicBezTo>
                  <a:close/>
                  <a:moveTo>
                    <a:pt x="218694" y="1553845"/>
                  </a:moveTo>
                  <a:cubicBezTo>
                    <a:pt x="433324" y="1965706"/>
                    <a:pt x="648335" y="2377313"/>
                    <a:pt x="874014" y="2810764"/>
                  </a:cubicBezTo>
                  <a:cubicBezTo>
                    <a:pt x="755523" y="2831465"/>
                    <a:pt x="642493" y="2854071"/>
                    <a:pt x="528193" y="2868549"/>
                  </a:cubicBezTo>
                  <a:cubicBezTo>
                    <a:pt x="527558" y="2868676"/>
                    <a:pt x="527050" y="2868676"/>
                    <a:pt x="526415" y="2868676"/>
                  </a:cubicBezTo>
                  <a:cubicBezTo>
                    <a:pt x="508127" y="2868676"/>
                    <a:pt x="473837" y="2838704"/>
                    <a:pt x="469646" y="2818257"/>
                  </a:cubicBezTo>
                  <a:cubicBezTo>
                    <a:pt x="377317" y="2397506"/>
                    <a:pt x="288671" y="1976628"/>
                    <a:pt x="199009" y="1555623"/>
                  </a:cubicBezTo>
                  <a:lnTo>
                    <a:pt x="218694" y="1553845"/>
                  </a:lnTo>
                  <a:close/>
                  <a:moveTo>
                    <a:pt x="28702" y="1026414"/>
                  </a:moveTo>
                  <a:cubicBezTo>
                    <a:pt x="19177" y="1047877"/>
                    <a:pt x="0" y="1070229"/>
                    <a:pt x="1651" y="1090930"/>
                  </a:cubicBezTo>
                  <a:cubicBezTo>
                    <a:pt x="4699" y="1131189"/>
                    <a:pt x="21717" y="1170305"/>
                    <a:pt x="30099" y="1210437"/>
                  </a:cubicBezTo>
                  <a:cubicBezTo>
                    <a:pt x="146939" y="1761871"/>
                    <a:pt x="264541" y="2313178"/>
                    <a:pt x="382016" y="2864612"/>
                  </a:cubicBezTo>
                  <a:lnTo>
                    <a:pt x="406908" y="2937002"/>
                  </a:lnTo>
                  <a:cubicBezTo>
                    <a:pt x="421894" y="2941955"/>
                    <a:pt x="432943" y="2948686"/>
                    <a:pt x="443230" y="2948686"/>
                  </a:cubicBezTo>
                  <a:cubicBezTo>
                    <a:pt x="443992" y="2948686"/>
                    <a:pt x="444627" y="2948686"/>
                    <a:pt x="445262" y="2948559"/>
                  </a:cubicBezTo>
                  <a:cubicBezTo>
                    <a:pt x="567436" y="2938399"/>
                    <a:pt x="693420" y="2942463"/>
                    <a:pt x="810895" y="2913253"/>
                  </a:cubicBezTo>
                  <a:cubicBezTo>
                    <a:pt x="991997" y="2868549"/>
                    <a:pt x="993394" y="2843784"/>
                    <a:pt x="908431" y="2677287"/>
                  </a:cubicBezTo>
                  <a:lnTo>
                    <a:pt x="187960" y="1261237"/>
                  </a:lnTo>
                  <a:cubicBezTo>
                    <a:pt x="153289" y="1192911"/>
                    <a:pt x="121793" y="1122934"/>
                    <a:pt x="84074" y="1056513"/>
                  </a:cubicBezTo>
                  <a:cubicBezTo>
                    <a:pt x="75438" y="1040892"/>
                    <a:pt x="47879" y="1036066"/>
                    <a:pt x="28702" y="1026414"/>
                  </a:cubicBezTo>
                  <a:close/>
                </a:path>
              </a:pathLst>
            </a:custGeom>
            <a:solidFill>
              <a:srgbClr val="A4F0FF"/>
            </a:solidFill>
          </p:spPr>
        </p:sp>
      </p:grpSp>
      <p:sp>
        <p:nvSpPr>
          <p:cNvPr name="TextBox 8" id="8"/>
          <p:cNvSpPr txBox="true"/>
          <p:nvPr/>
        </p:nvSpPr>
        <p:spPr>
          <a:xfrm rot="0">
            <a:off x="5955525" y="4481332"/>
            <a:ext cx="6376845" cy="2154107"/>
          </a:xfrm>
          <a:prstGeom prst="rect">
            <a:avLst/>
          </a:prstGeom>
        </p:spPr>
        <p:txBody>
          <a:bodyPr anchor="t" rtlCol="false" tIns="0" lIns="0" bIns="0" rIns="0">
            <a:spAutoFit/>
          </a:bodyPr>
          <a:lstStyle/>
          <a:p>
            <a:pPr algn="ctr">
              <a:lnSpc>
                <a:spcPts val="5526"/>
              </a:lnSpc>
            </a:pPr>
            <a:r>
              <a:rPr lang="en-US" sz="5891">
                <a:solidFill>
                  <a:srgbClr val="000000"/>
                </a:solidFill>
                <a:latin typeface="Gochi Hand"/>
              </a:rPr>
              <a:t>What About </a:t>
            </a:r>
          </a:p>
          <a:p>
            <a:pPr algn="ctr">
              <a:lnSpc>
                <a:spcPts val="5526"/>
              </a:lnSpc>
            </a:pPr>
            <a:r>
              <a:rPr lang="en-US" sz="5891">
                <a:solidFill>
                  <a:srgbClr val="000000"/>
                </a:solidFill>
                <a:latin typeface="Gochi Hand"/>
              </a:rPr>
              <a:t>the Security Systems Sensors ?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54405"/>
            <a:ext cx="18288000" cy="12192000"/>
          </a:xfrm>
          <a:custGeom>
            <a:avLst/>
            <a:gdLst/>
            <a:ahLst/>
            <a:cxnLst/>
            <a:rect r="r" b="b" t="t" l="l"/>
            <a:pathLst>
              <a:path h="12192000" w="18288000">
                <a:moveTo>
                  <a:pt x="0" y="0"/>
                </a:moveTo>
                <a:lnTo>
                  <a:pt x="18288000" y="0"/>
                </a:lnTo>
                <a:lnTo>
                  <a:pt x="18288000" y="12192000"/>
                </a:lnTo>
                <a:lnTo>
                  <a:pt x="0" y="12192000"/>
                </a:lnTo>
                <a:lnTo>
                  <a:pt x="0" y="0"/>
                </a:lnTo>
                <a:close/>
              </a:path>
            </a:pathLst>
          </a:custGeom>
          <a:blipFill>
            <a:blip r:embed="rId2"/>
            <a:stretch>
              <a:fillRect l="0" t="0" r="0" b="0"/>
            </a:stretch>
          </a:blipFill>
        </p:spPr>
      </p:sp>
      <p:sp>
        <p:nvSpPr>
          <p:cNvPr name="Freeform 3" id="3"/>
          <p:cNvSpPr/>
          <p:nvPr/>
        </p:nvSpPr>
        <p:spPr>
          <a:xfrm flipH="false" flipV="false" rot="-5400000">
            <a:off x="5885602" y="-1030595"/>
            <a:ext cx="6515100" cy="12344400"/>
          </a:xfrm>
          <a:custGeom>
            <a:avLst/>
            <a:gdLst/>
            <a:ahLst/>
            <a:cxnLst/>
            <a:rect r="r" b="b" t="t" l="l"/>
            <a:pathLst>
              <a:path h="12344400" w="6515100">
                <a:moveTo>
                  <a:pt x="0" y="0"/>
                </a:moveTo>
                <a:lnTo>
                  <a:pt x="6515100" y="0"/>
                </a:lnTo>
                <a:lnTo>
                  <a:pt x="6515100" y="12344400"/>
                </a:lnTo>
                <a:lnTo>
                  <a:pt x="0" y="12344400"/>
                </a:lnTo>
                <a:lnTo>
                  <a:pt x="0" y="0"/>
                </a:lnTo>
                <a:close/>
              </a:path>
            </a:pathLst>
          </a:custGeom>
          <a:blipFill>
            <a:blip r:embed="rId3"/>
            <a:stretch>
              <a:fillRect l="0" t="0" r="-45906" b="0"/>
            </a:stretch>
          </a:blipFill>
        </p:spPr>
      </p:sp>
      <p:sp>
        <p:nvSpPr>
          <p:cNvPr name="Freeform 4" id="4"/>
          <p:cNvSpPr/>
          <p:nvPr/>
        </p:nvSpPr>
        <p:spPr>
          <a:xfrm flipH="false" flipV="false" rot="0">
            <a:off x="0" y="7953889"/>
            <a:ext cx="2346598" cy="2333111"/>
          </a:xfrm>
          <a:custGeom>
            <a:avLst/>
            <a:gdLst/>
            <a:ahLst/>
            <a:cxnLst/>
            <a:rect r="r" b="b" t="t" l="l"/>
            <a:pathLst>
              <a:path h="2333111" w="2346598">
                <a:moveTo>
                  <a:pt x="0" y="0"/>
                </a:moveTo>
                <a:lnTo>
                  <a:pt x="2346598" y="0"/>
                </a:lnTo>
                <a:lnTo>
                  <a:pt x="2346598" y="2333111"/>
                </a:lnTo>
                <a:lnTo>
                  <a:pt x="0" y="23331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503" y="-63503"/>
            <a:ext cx="2005689" cy="2718178"/>
          </a:xfrm>
          <a:custGeom>
            <a:avLst/>
            <a:gdLst/>
            <a:ahLst/>
            <a:cxnLst/>
            <a:rect r="r" b="b" t="t" l="l"/>
            <a:pathLst>
              <a:path h="2718178" w="2005689">
                <a:moveTo>
                  <a:pt x="0" y="0"/>
                </a:moveTo>
                <a:lnTo>
                  <a:pt x="2005689" y="0"/>
                </a:lnTo>
                <a:lnTo>
                  <a:pt x="2005689" y="2718178"/>
                </a:lnTo>
                <a:lnTo>
                  <a:pt x="0" y="27181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88814" y="2185854"/>
            <a:ext cx="1384697" cy="1249108"/>
          </a:xfrm>
          <a:custGeom>
            <a:avLst/>
            <a:gdLst/>
            <a:ahLst/>
            <a:cxnLst/>
            <a:rect r="r" b="b" t="t" l="l"/>
            <a:pathLst>
              <a:path h="1249108" w="1384697">
                <a:moveTo>
                  <a:pt x="0" y="0"/>
                </a:moveTo>
                <a:lnTo>
                  <a:pt x="1384697" y="0"/>
                </a:lnTo>
                <a:lnTo>
                  <a:pt x="1384697" y="1249109"/>
                </a:lnTo>
                <a:lnTo>
                  <a:pt x="0" y="12491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4244333" y="6778238"/>
            <a:ext cx="1723025" cy="2205733"/>
          </a:xfrm>
          <a:custGeom>
            <a:avLst/>
            <a:gdLst/>
            <a:ahLst/>
            <a:cxnLst/>
            <a:rect r="r" b="b" t="t" l="l"/>
            <a:pathLst>
              <a:path h="2205733" w="1723025">
                <a:moveTo>
                  <a:pt x="0" y="0"/>
                </a:moveTo>
                <a:lnTo>
                  <a:pt x="1723025" y="0"/>
                </a:lnTo>
                <a:lnTo>
                  <a:pt x="1723025" y="2205732"/>
                </a:lnTo>
                <a:lnTo>
                  <a:pt x="0" y="220573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2987452" y="743807"/>
            <a:ext cx="4905185" cy="1938242"/>
          </a:xfrm>
          <a:custGeom>
            <a:avLst/>
            <a:gdLst/>
            <a:ahLst/>
            <a:cxnLst/>
            <a:rect r="r" b="b" t="t" l="l"/>
            <a:pathLst>
              <a:path h="1938242" w="4905185">
                <a:moveTo>
                  <a:pt x="0" y="0"/>
                </a:moveTo>
                <a:lnTo>
                  <a:pt x="4905184" y="0"/>
                </a:lnTo>
                <a:lnTo>
                  <a:pt x="4905184" y="1938243"/>
                </a:lnTo>
                <a:lnTo>
                  <a:pt x="0" y="19382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274024" y="7890739"/>
            <a:ext cx="2077469" cy="2459765"/>
          </a:xfrm>
          <a:custGeom>
            <a:avLst/>
            <a:gdLst/>
            <a:ahLst/>
            <a:cxnLst/>
            <a:rect r="r" b="b" t="t" l="l"/>
            <a:pathLst>
              <a:path h="2459765" w="2077469">
                <a:moveTo>
                  <a:pt x="0" y="0"/>
                </a:moveTo>
                <a:lnTo>
                  <a:pt x="2077470" y="0"/>
                </a:lnTo>
                <a:lnTo>
                  <a:pt x="2077470" y="2459764"/>
                </a:lnTo>
                <a:lnTo>
                  <a:pt x="0" y="24597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6261344" y="4963420"/>
            <a:ext cx="7319681" cy="2292827"/>
          </a:xfrm>
          <a:prstGeom prst="rect">
            <a:avLst/>
          </a:prstGeom>
        </p:spPr>
        <p:txBody>
          <a:bodyPr anchor="t" rtlCol="false" tIns="0" lIns="0" bIns="0" rIns="0">
            <a:spAutoFit/>
          </a:bodyPr>
          <a:lstStyle/>
          <a:p>
            <a:pPr algn="l">
              <a:lnSpc>
                <a:spcPts val="4637"/>
              </a:lnSpc>
            </a:pPr>
            <a:r>
              <a:rPr lang="en-US" sz="2909">
                <a:solidFill>
                  <a:srgbClr val="000000"/>
                </a:solidFill>
                <a:latin typeface="Now"/>
              </a:rPr>
              <a:t>1-Gas Sensors </a:t>
            </a:r>
          </a:p>
          <a:p>
            <a:pPr algn="l">
              <a:lnSpc>
                <a:spcPts val="4637"/>
              </a:lnSpc>
            </a:pPr>
            <a:r>
              <a:rPr lang="en-US" sz="2909">
                <a:solidFill>
                  <a:srgbClr val="000000"/>
                </a:solidFill>
                <a:latin typeface="Now"/>
              </a:rPr>
              <a:t>2-Sound Sensors </a:t>
            </a:r>
          </a:p>
          <a:p>
            <a:pPr algn="l">
              <a:lnSpc>
                <a:spcPts val="4637"/>
              </a:lnSpc>
            </a:pPr>
            <a:r>
              <a:rPr lang="en-US" sz="2909">
                <a:solidFill>
                  <a:srgbClr val="000000"/>
                </a:solidFill>
                <a:latin typeface="Now"/>
              </a:rPr>
              <a:t>3-Biometric Sensors</a:t>
            </a:r>
          </a:p>
          <a:p>
            <a:pPr algn="l">
              <a:lnSpc>
                <a:spcPts val="4637"/>
              </a:lnSpc>
            </a:pPr>
            <a:r>
              <a:rPr lang="en-US" sz="2909">
                <a:solidFill>
                  <a:srgbClr val="000000"/>
                </a:solidFill>
                <a:latin typeface="Now"/>
              </a:rPr>
              <a:t>4-Temperature and humidity sensors</a:t>
            </a:r>
          </a:p>
        </p:txBody>
      </p:sp>
      <p:sp>
        <p:nvSpPr>
          <p:cNvPr name="TextBox 11" id="11"/>
          <p:cNvSpPr txBox="true"/>
          <p:nvPr/>
        </p:nvSpPr>
        <p:spPr>
          <a:xfrm rot="0">
            <a:off x="5800058" y="2946787"/>
            <a:ext cx="6687626" cy="1479623"/>
          </a:xfrm>
          <a:prstGeom prst="rect">
            <a:avLst/>
          </a:prstGeom>
        </p:spPr>
        <p:txBody>
          <a:bodyPr anchor="t" rtlCol="false" tIns="0" lIns="0" bIns="0" rIns="0">
            <a:spAutoFit/>
          </a:bodyPr>
          <a:lstStyle/>
          <a:p>
            <a:pPr algn="ctr">
              <a:lnSpc>
                <a:spcPts val="5698"/>
              </a:lnSpc>
            </a:pPr>
            <a:r>
              <a:rPr lang="en-US" sz="7000" spc="42">
                <a:solidFill>
                  <a:srgbClr val="000000"/>
                </a:solidFill>
                <a:latin typeface="IBM Plex Sans Condensed"/>
              </a:rPr>
              <a:t>Security Systems Sensors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DAFuIqJ7Wpk</dc:identifier>
  <dcterms:modified xsi:type="dcterms:W3CDTF">2011-08-01T06:04:30Z</dcterms:modified>
  <cp:revision>1</cp:revision>
  <dc:title>Black-Doodle-Group-Project-Presentation.pdf</dc:title>
</cp:coreProperties>
</file>